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77" r:id="rId3"/>
    <p:sldId id="257" r:id="rId4"/>
    <p:sldId id="275" r:id="rId5"/>
    <p:sldId id="276" r:id="rId6"/>
    <p:sldId id="260" r:id="rId7"/>
    <p:sldId id="261" r:id="rId8"/>
    <p:sldId id="281" r:id="rId9"/>
    <p:sldId id="262" r:id="rId10"/>
    <p:sldId id="271" r:id="rId11"/>
    <p:sldId id="263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2D8F-0DEC-4D76-A224-A83E0561241A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0159-B584-4CFD-BFB1-5E060A013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55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E0159-B584-4CFD-BFB1-5E060A013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0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E0159-B584-4CFD-BFB1-5E060A013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1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E0159-B584-4CFD-BFB1-5E060A013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78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AAC3-AF2D-4127-BF9C-05D3939AF7DE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733-8E22-4036-80B2-DE31001EC936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07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0736-C5C6-4AB5-9AB0-544D0744A70E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5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A38-C7E1-4808-8C41-BD7AA914C4BE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5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D45-E97A-4742-ABBC-B5F990EEDC61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997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15E5-2D90-4067-BFB8-C892EB93C914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50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13C-A495-40A0-BBDD-E71FF7D5406F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7B70-CA93-422D-87B1-B71E1AA17DB0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9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80BF-A16C-4B86-86FD-45E3FEBEA7FB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5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AC28-DC74-426B-BF4A-BFDD1FC508BC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51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9DC-CAE4-47EB-A272-E9F9605F0BBF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8B7B-D196-4B4D-8BDF-9662BE42E7FB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6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7129-27A1-4B51-BCCA-0D6D618246F0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5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F2DD-98CB-4116-9356-A90B3A5E8589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5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03CA-38E2-4C01-9AF3-D64AB9995756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30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E054-D39A-4FD6-BFBD-02699B4ABCF3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5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1E0D-51C7-4D33-A3D9-97631A779526}" type="datetime1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16B1F4-ABEA-4562-B8F6-3491EF532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4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1988" name="AutoShape 4" descr="http://nastaliqonline.ir/NastaliqOnline.ir.aspx?67072.5316956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http://nastaliqonline.ir/NastaliqOnline.ir.aspx?67072.5316956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http://nastaliqonline.ir/NastaliqOnline.ir.aspx?67072.5316956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AutoShape 10" descr="http://nastaliqonline.ir/NastaliqOnline.ir.aspx?67072.5316956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AutoShape 12" descr="http://nastaliqonline.ir/NastaliqOnline.ir.aspx?67423.4153414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AutoShape 15" descr="http://nastaliqonline.ir/NastaliqOnline.ir.aspx?67423.4153414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00" name="Picture 16" descr="C:\Users\padideh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9" y="422030"/>
            <a:ext cx="8932984" cy="13223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schemeClr val="accent2"/>
                </a:solidFill>
                <a:cs typeface="B Titr" pitchFamily="2" charset="-78"/>
              </a:rPr>
              <a:t>الگوی طرح درس </a:t>
            </a:r>
            <a:r>
              <a:rPr lang="fa-IR" sz="2400" b="1" dirty="0" smtClean="0">
                <a:solidFill>
                  <a:schemeClr val="accent2"/>
                </a:solidFill>
                <a:cs typeface="B Titr" pitchFamily="2" charset="-78"/>
              </a:rPr>
              <a:t>سالان</a:t>
            </a:r>
            <a:r>
              <a:rPr lang="fa-IR" sz="2400" b="1" dirty="0" smtClean="0">
                <a:solidFill>
                  <a:schemeClr val="accent2"/>
                </a:solidFill>
                <a:cs typeface="B Titr" pitchFamily="2" charset="-78"/>
                <a:sym typeface="Wingdings 3"/>
              </a:rPr>
              <a:t>ه: </a:t>
            </a: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  <a:sym typeface="Wingdings 3"/>
              </a:rPr>
              <a:t>تنظیم طر</a:t>
            </a: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حی یک‌ساله براساس هدف‌های آموزشی و با توجه به برنامه هفتگی</a:t>
            </a:r>
            <a:endParaRPr lang="en-US" sz="24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http://vista.ir/include/content/images/science/education/chart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3" y="2138290"/>
            <a:ext cx="4754880" cy="3298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9452" y="1856935"/>
            <a:ext cx="4431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گام اول</a:t>
            </a:r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</a:rPr>
              <a:t>: </a:t>
            </a:r>
            <a:r>
              <a:rPr lang="fa-IR" sz="2400" b="1" dirty="0" smtClean="0">
                <a:cs typeface="B Nazanin" pitchFamily="2" charset="-78"/>
              </a:rPr>
              <a:t>تهیه تقویم طرح</a:t>
            </a: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گام دوم: </a:t>
            </a:r>
            <a:r>
              <a:rPr lang="fa-IR" sz="2400" b="1" dirty="0" smtClean="0">
                <a:cs typeface="B Nazanin" pitchFamily="2" charset="-78"/>
              </a:rPr>
              <a:t>تقسیم محتوا و اهداف دروس و زمان ارائه آن در طول ترم به طور کلی</a:t>
            </a:r>
          </a:p>
          <a:p>
            <a:pPr algn="just" rtl="1"/>
            <a:endParaRPr lang="en-US" sz="2400" b="1" dirty="0" smtClean="0">
              <a:cs typeface="B Nazanin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گام سوم: </a:t>
            </a:r>
            <a:r>
              <a:rPr lang="fa-IR" sz="2400" b="1" dirty="0" smtClean="0">
                <a:cs typeface="B Nazanin" pitchFamily="2" charset="-78"/>
              </a:rPr>
              <a:t>تعیین هدف ویژه تدریس در هر جلسه به طور جزئی</a:t>
            </a:r>
          </a:p>
          <a:p>
            <a:pPr algn="just" rtl="1"/>
            <a:endParaRPr lang="en-US" sz="2400" b="1" dirty="0" smtClean="0">
              <a:cs typeface="B Nazanin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گام چهارم: </a:t>
            </a:r>
            <a:r>
              <a:rPr lang="fa-IR" sz="2400" b="1" dirty="0" smtClean="0">
                <a:cs typeface="B Nazanin" pitchFamily="2" charset="-78"/>
              </a:rPr>
              <a:t>تعیین فعالیت‌های آموزشی خارج از مدرسه برای تقویت یادگیری</a:t>
            </a:r>
            <a:endParaRPr lang="en-US" sz="24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7" y="1828800"/>
            <a:ext cx="8975188" cy="4642338"/>
          </a:xfrm>
        </p:spPr>
        <p:txBody>
          <a:bodyPr numCol="1">
            <a:noAutofit/>
          </a:bodyPr>
          <a:lstStyle/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۱. تعیین </a:t>
            </a:r>
            <a:r>
              <a:rPr lang="fa-IR" sz="2400" b="1" dirty="0">
                <a:cs typeface="B Nazanin" pitchFamily="2" charset="-78"/>
              </a:rPr>
              <a:t>موضوع </a:t>
            </a:r>
            <a:r>
              <a:rPr lang="fa-IR" sz="2400" b="1" dirty="0" smtClean="0">
                <a:cs typeface="B Nazanin" pitchFamily="2" charset="-78"/>
              </a:rPr>
              <a:t>درس؛</a:t>
            </a: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۲. مشخص‌کردن </a:t>
            </a:r>
            <a:r>
              <a:rPr lang="fa-IR" sz="2400" b="1" dirty="0">
                <a:cs typeface="B Nazanin" pitchFamily="2" charset="-78"/>
              </a:rPr>
              <a:t>هدف </a:t>
            </a:r>
            <a:r>
              <a:rPr lang="fa-IR" sz="2400" b="1" dirty="0" smtClean="0">
                <a:cs typeface="B Nazanin" pitchFamily="2" charset="-78"/>
              </a:rPr>
              <a:t>تدریس؛</a:t>
            </a:r>
            <a:endParaRPr lang="fa-IR" sz="2400" b="1" dirty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۳. تجزیه </a:t>
            </a:r>
            <a:r>
              <a:rPr lang="fa-IR" sz="2400" b="1" dirty="0">
                <a:cs typeface="B Nazanin" pitchFamily="2" charset="-78"/>
              </a:rPr>
              <a:t>کلی موضوع درس به مطالب و مفاهیم </a:t>
            </a:r>
            <a:r>
              <a:rPr lang="fa-IR" sz="2400" b="1" dirty="0" smtClean="0">
                <a:cs typeface="B Nazanin" pitchFamily="2" charset="-78"/>
              </a:rPr>
              <a:t>جزئی‌تر؛</a:t>
            </a:r>
            <a:endParaRPr lang="fa-IR" sz="2400" b="1" dirty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۴. تهیه هدف‌های جزئی؛</a:t>
            </a:r>
            <a:endParaRPr lang="fa-IR" sz="2400" b="1" dirty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۵. تهیه </a:t>
            </a:r>
            <a:r>
              <a:rPr lang="fa-IR" sz="2400" b="1" dirty="0">
                <a:cs typeface="B Nazanin" pitchFamily="2" charset="-78"/>
              </a:rPr>
              <a:t>و تنظیم </a:t>
            </a:r>
            <a:r>
              <a:rPr lang="fa-IR" sz="2400" b="1" dirty="0" smtClean="0">
                <a:cs typeface="B Nazanin" pitchFamily="2" charset="-78"/>
              </a:rPr>
              <a:t>هدف‌های </a:t>
            </a:r>
            <a:r>
              <a:rPr lang="fa-IR" sz="2400" b="1" dirty="0">
                <a:cs typeface="B Nazanin" pitchFamily="2" charset="-78"/>
              </a:rPr>
              <a:t>رفتاری یا </a:t>
            </a:r>
            <a:r>
              <a:rPr lang="fa-IR" sz="2400" b="1" dirty="0" smtClean="0">
                <a:cs typeface="B Nazanin" pitchFamily="2" charset="-78"/>
              </a:rPr>
              <a:t>هدف‌های </a:t>
            </a:r>
            <a:r>
              <a:rPr lang="fa-IR" sz="2400" b="1" dirty="0">
                <a:cs typeface="B Nazanin" pitchFamily="2" charset="-78"/>
              </a:rPr>
              <a:t>اجرایی تدریس با توجه به ضوابط </a:t>
            </a:r>
            <a:r>
              <a:rPr lang="fa-IR" sz="2400" b="1" dirty="0" smtClean="0">
                <a:cs typeface="B Nazanin" pitchFamily="2" charset="-78"/>
              </a:rPr>
              <a:t>و </a:t>
            </a:r>
            <a:r>
              <a:rPr lang="fa-IR" sz="2400" b="1" dirty="0">
                <a:cs typeface="B Nazanin" pitchFamily="2" charset="-78"/>
              </a:rPr>
              <a:t>سطوح مختلف </a:t>
            </a:r>
            <a:r>
              <a:rPr lang="fa-IR" sz="2400" b="1" dirty="0" smtClean="0">
                <a:cs typeface="B Nazanin" pitchFamily="2" charset="-78"/>
              </a:rPr>
              <a:t>یادگیری؛</a:t>
            </a:r>
            <a:endParaRPr lang="fa-IR" sz="2400" b="1" dirty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۶. بررسی </a:t>
            </a:r>
            <a:r>
              <a:rPr lang="fa-IR" sz="2400" b="1" dirty="0">
                <a:cs typeface="B Nazanin" pitchFamily="2" charset="-78"/>
              </a:rPr>
              <a:t>رفتار ورودی و </a:t>
            </a:r>
            <a:r>
              <a:rPr lang="fa-IR" sz="2400" b="1" dirty="0" smtClean="0">
                <a:cs typeface="B Nazanin" pitchFamily="2" charset="-78"/>
              </a:rPr>
              <a:t>دانسته‌های </a:t>
            </a:r>
            <a:r>
              <a:rPr lang="fa-IR" sz="2400" b="1" dirty="0">
                <a:cs typeface="B Nazanin" pitchFamily="2" charset="-78"/>
              </a:rPr>
              <a:t>پیشین </a:t>
            </a:r>
            <a:r>
              <a:rPr lang="fa-IR" sz="2400" b="1" dirty="0" smtClean="0">
                <a:cs typeface="B Nazanin" pitchFamily="2" charset="-78"/>
              </a:rPr>
              <a:t>دانش‌آموز؛</a:t>
            </a:r>
            <a:endParaRPr lang="fa-IR" sz="2400" b="1" dirty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cs typeface="B Nazanin" pitchFamily="2" charset="-78"/>
              </a:rPr>
              <a:t>۷. تهیه </a:t>
            </a:r>
            <a:r>
              <a:rPr lang="fa-IR" sz="2400" b="1" dirty="0">
                <a:cs typeface="B Nazanin" pitchFamily="2" charset="-78"/>
              </a:rPr>
              <a:t>و تنظیم </a:t>
            </a:r>
            <a:r>
              <a:rPr lang="fa-IR" sz="2400" b="1" dirty="0" smtClean="0">
                <a:cs typeface="B Nazanin" pitchFamily="2" charset="-78"/>
              </a:rPr>
              <a:t>سؤالات </a:t>
            </a:r>
            <a:r>
              <a:rPr lang="fa-IR" sz="2400" b="1" dirty="0">
                <a:cs typeface="B Nazanin" pitchFamily="2" charset="-78"/>
              </a:rPr>
              <a:t>لازم برای ارزشیابی توانایی واقعی شاگردان قبل از ورود به مباحث و </a:t>
            </a:r>
            <a:r>
              <a:rPr lang="fa-IR" sz="2400" b="1" dirty="0" smtClean="0">
                <a:cs typeface="B Nazanin" pitchFamily="2" charset="-78"/>
              </a:rPr>
              <a:t>فعالیت‌های </a:t>
            </a:r>
            <a:r>
              <a:rPr lang="fa-IR" sz="2400" b="1" dirty="0">
                <a:cs typeface="B Nazanin" pitchFamily="2" charset="-78"/>
              </a:rPr>
              <a:t>آموزشی </a:t>
            </a:r>
            <a:r>
              <a:rPr lang="fa-IR" sz="2400" b="1" dirty="0" smtClean="0">
                <a:cs typeface="B Nazanin" pitchFamily="2" charset="-78"/>
              </a:rPr>
              <a:t>جدید؛</a:t>
            </a:r>
          </a:p>
          <a:p>
            <a:pPr rtl="1">
              <a:buNone/>
            </a:pPr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  <a:sym typeface="Wingdings 3"/>
              </a:rPr>
              <a:t></a:t>
            </a:r>
            <a:endParaRPr lang="fa-IR" sz="2400" b="1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948" y="323557"/>
            <a:ext cx="9326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1">
              <a:lnSpc>
                <a:spcPct val="150000"/>
              </a:lnSpc>
              <a:spcBef>
                <a:spcPts val="0"/>
              </a:spcBef>
            </a:pPr>
            <a:r>
              <a:rPr lang="fa-IR" sz="24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الگوی طرح درس روزانه: 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پیش‌بینی و تنظیم مجموعه‌فعالیت‌های معلم پیش از ورود به کلاس برای رسیدن به اهداف آموزشی و مدیریت زمان تدریس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pic>
        <p:nvPicPr>
          <p:cNvPr id="8194" name="Picture 2" descr="http://rajabifard.ir/wp-content/uploads/2017/01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05243"/>
            <a:ext cx="2968283" cy="224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830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337624"/>
            <a:ext cx="6161649" cy="6231987"/>
          </a:xfrm>
        </p:spPr>
        <p:txBody>
          <a:bodyPr>
            <a:normAutofit/>
          </a:bodyPr>
          <a:lstStyle/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  <a:sym typeface="Wingdings 3"/>
              </a:rPr>
              <a:t></a:t>
            </a:r>
            <a:endParaRPr lang="fa-IR" sz="2400" b="1" dirty="0">
              <a:solidFill>
                <a:schemeClr val="accent2"/>
              </a:solidFill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۸. تحلیل </a:t>
            </a:r>
            <a:r>
              <a:rPr lang="fa-IR" sz="2400" b="1" dirty="0">
                <a:cs typeface="B Nazanin" pitchFamily="2" charset="-78"/>
              </a:rPr>
              <a:t>و </a:t>
            </a:r>
            <a:r>
              <a:rPr lang="fa-IR" sz="2400" b="1" dirty="0" smtClean="0">
                <a:cs typeface="B Nazanin" pitchFamily="2" charset="-78"/>
              </a:rPr>
              <a:t>پیش‌بینی </a:t>
            </a:r>
            <a:r>
              <a:rPr lang="fa-IR" sz="2400" b="1" dirty="0">
                <a:cs typeface="B Nazanin" pitchFamily="2" charset="-78"/>
              </a:rPr>
              <a:t>نتایج ارزشیابی برای شروع </a:t>
            </a:r>
            <a:r>
              <a:rPr lang="fa-IR" sz="2400" b="1" dirty="0" smtClean="0">
                <a:cs typeface="B Nazanin" pitchFamily="2" charset="-78"/>
              </a:rPr>
              <a:t>تدریس؛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۹. تعیین </a:t>
            </a:r>
            <a:r>
              <a:rPr lang="fa-IR" sz="2400" b="1" dirty="0">
                <a:cs typeface="B Nazanin" pitchFamily="2" charset="-78"/>
              </a:rPr>
              <a:t>و تنظیم مراحل ارائه محتوای </a:t>
            </a:r>
            <a:r>
              <a:rPr lang="fa-IR" sz="2400" b="1" dirty="0" smtClean="0">
                <a:cs typeface="B Nazanin" pitchFamily="2" charset="-78"/>
              </a:rPr>
              <a:t>تدریس؛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۱۰. تعیین روش‌های </a:t>
            </a:r>
            <a:r>
              <a:rPr lang="fa-IR" sz="2400" b="1" dirty="0">
                <a:cs typeface="B Nazanin" pitchFamily="2" charset="-78"/>
              </a:rPr>
              <a:t>مناسب برای ارائه محتوا در مراحل </a:t>
            </a:r>
            <a:r>
              <a:rPr lang="fa-IR" sz="2400" b="1" dirty="0" smtClean="0">
                <a:cs typeface="B Nazanin" pitchFamily="2" charset="-78"/>
              </a:rPr>
              <a:t>مختلف؛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۱۱. انتخاب </a:t>
            </a:r>
            <a:r>
              <a:rPr lang="fa-IR" sz="2400" b="1" dirty="0">
                <a:cs typeface="B Nazanin" pitchFamily="2" charset="-78"/>
              </a:rPr>
              <a:t>مواد آموزشی متناسب با روش و محتوای </a:t>
            </a:r>
            <a:r>
              <a:rPr lang="fa-IR" sz="2400" b="1" dirty="0" smtClean="0">
                <a:cs typeface="B Nazanin" pitchFamily="2" charset="-78"/>
              </a:rPr>
              <a:t>برنامه؛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۱۲. مشخص‌کردن </a:t>
            </a:r>
            <a:r>
              <a:rPr lang="fa-IR" sz="2400" b="1" dirty="0">
                <a:cs typeface="B Nazanin" pitchFamily="2" charset="-78"/>
              </a:rPr>
              <a:t>فعالیت و تجارب یادگیری مطلوب خارج از مدرسه، برای تقویت میزان </a:t>
            </a:r>
            <a:r>
              <a:rPr lang="fa-IR" sz="2400" b="1" dirty="0" smtClean="0">
                <a:cs typeface="B Nazanin" pitchFamily="2" charset="-78"/>
              </a:rPr>
              <a:t>یادگیری؛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۱۳. تعیین </a:t>
            </a:r>
            <a:r>
              <a:rPr lang="fa-IR" sz="2400" b="1" dirty="0">
                <a:cs typeface="B Nazanin" pitchFamily="2" charset="-78"/>
              </a:rPr>
              <a:t>زمان لازم برای اجرای هریک از مراحل </a:t>
            </a:r>
            <a:r>
              <a:rPr lang="fa-IR" sz="2400" b="1" dirty="0" smtClean="0">
                <a:cs typeface="B Nazanin" pitchFamily="2" charset="-78"/>
              </a:rPr>
              <a:t>تدریس؛</a:t>
            </a:r>
            <a:endParaRPr lang="fa-IR" sz="2400" b="1" dirty="0">
              <a:cs typeface="B Nazanin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Nazanin" pitchFamily="2" charset="-78"/>
              </a:rPr>
              <a:t>۱۴. پیش‌بینی </a:t>
            </a:r>
            <a:r>
              <a:rPr lang="fa-IR" sz="2400" b="1" dirty="0">
                <a:cs typeface="B Nazanin" pitchFamily="2" charset="-78"/>
              </a:rPr>
              <a:t>نحوه ارزشیابی بعد از تدریس و طرح </a:t>
            </a:r>
            <a:r>
              <a:rPr lang="fa-IR" sz="2400" b="1" dirty="0" smtClean="0">
                <a:cs typeface="B Nazanin" pitchFamily="2" charset="-78"/>
              </a:rPr>
              <a:t>پرسش‌های </a:t>
            </a:r>
            <a:r>
              <a:rPr lang="fa-IR" sz="2400" b="1" dirty="0">
                <a:cs typeface="B Nazanin" pitchFamily="2" charset="-78"/>
              </a:rPr>
              <a:t>لازم.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http://www.uplooder.net/img/image/42/9d25f63e64fee7d8bea3c2b3e75f890d/%D9%86%D9%85%D9%88%D9%86%D9%87_%D8%B7%D8%B1%D8%AD_%D8%AF%D8%B1%D8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75" y="0"/>
            <a:ext cx="56927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602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576774"/>
            <a:ext cx="9144000" cy="5966189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accent2"/>
                </a:solidFill>
                <a:cs typeface="B Titr" pitchFamily="2" charset="-78"/>
              </a:rPr>
              <a:t>مراحل ارائه‌ محتوای تدریس: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آمادگی؛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</a:t>
            </a: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معرفی و بیان </a:t>
            </a: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هدف‌های </a:t>
            </a: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صریح </a:t>
            </a: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آموزشی؛</a:t>
            </a:r>
            <a:endParaRPr lang="en-US" sz="3200" b="1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</a:t>
            </a: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ارائه </a:t>
            </a: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درس؛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خلاصه‌کردن و نتیجه‌گیری؛</a:t>
            </a:r>
            <a:endParaRPr lang="en-US" sz="32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ارزشیابی؛</a:t>
            </a:r>
            <a:endParaRPr lang="en-US" sz="32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مرحله تعیین تکلیف و پایان‌دادن درس.</a:t>
            </a:r>
            <a:endParaRPr lang="en-US" sz="32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9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886265"/>
            <a:ext cx="6794696" cy="1955409"/>
          </a:xfrm>
        </p:spPr>
        <p:txBody>
          <a:bodyPr>
            <a:noAutofit/>
          </a:bodyPr>
          <a:lstStyle/>
          <a:p>
            <a:pPr algn="ctr" rtl="1">
              <a:buNone/>
            </a:pPr>
            <a:endParaRPr lang="fa-IR" sz="4000" b="1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 rtl="1">
              <a:buNone/>
            </a:pPr>
            <a:r>
              <a:rPr lang="fa-IR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با سپاس از توجه شما دوستان گرامی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2356" y="3629465"/>
            <a:ext cx="6020973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rtl="1">
              <a:lnSpc>
                <a:spcPct val="120000"/>
              </a:lnSpc>
              <a:buNone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گروه زبان و ادبیات فارسی: </a:t>
            </a:r>
          </a:p>
          <a:p>
            <a:pPr lvl="1" algn="ctr" rtl="1">
              <a:lnSpc>
                <a:spcPct val="120000"/>
              </a:lnSpc>
              <a:buNone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سمانه اسدی</a:t>
            </a:r>
          </a:p>
          <a:p>
            <a:pPr lvl="1" algn="ctr" rtl="1">
              <a:lnSpc>
                <a:spcPct val="120000"/>
              </a:lnSpc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فاطمه پارسایی</a:t>
            </a:r>
          </a:p>
          <a:p>
            <a:pPr lvl="1" algn="ctr" rtl="1">
              <a:lnSpc>
                <a:spcPct val="120000"/>
              </a:lnSpc>
              <a:buNone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زهرا پیرصوفی املشی</a:t>
            </a:r>
          </a:p>
          <a:p>
            <a:pPr lvl="1" algn="ctr" rtl="1">
              <a:lnSpc>
                <a:spcPct val="120000"/>
              </a:lnSpc>
              <a:buNone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صبا دباغ‌منش</a:t>
            </a:r>
          </a:p>
          <a:p>
            <a:pPr lvl="1" algn="ctr" rtl="1">
              <a:lnSpc>
                <a:spcPct val="120000"/>
              </a:lnSpc>
              <a:buNone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سلمان رمضانی‌فر</a:t>
            </a:r>
            <a:endParaRPr lang="fa-IR" sz="2200" dirty="0" smtClean="0"/>
          </a:p>
          <a:p>
            <a:pPr algn="r" rtl="1">
              <a:lnSpc>
                <a:spcPct val="11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167" y="1350498"/>
            <a:ext cx="90595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3200" b="1" dirty="0" smtClean="0">
                <a:latin typeface="Kristen ITC" panose="03050502040202030202" pitchFamily="66" charset="0"/>
                <a:cs typeface="B Titr" pitchFamily="2" charset="-78"/>
              </a:rPr>
              <a:t>فصل هشتم</a:t>
            </a:r>
            <a:br>
              <a:rPr lang="fa-IR" sz="3200" b="1" dirty="0" smtClean="0">
                <a:latin typeface="Kristen ITC" panose="03050502040202030202" pitchFamily="66" charset="0"/>
                <a:cs typeface="B Titr" pitchFamily="2" charset="-78"/>
              </a:rPr>
            </a:br>
            <a:r>
              <a:rPr lang="fa-IR" sz="4000" b="1" dirty="0" smtClean="0">
                <a:cs typeface="B Titr" pitchFamily="2" charset="-78"/>
              </a:rPr>
              <a:t>تحلیل نظام ارزشیابی و کاربرد طراحی آموزشی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89120" y="407963"/>
            <a:ext cx="113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Titr" pitchFamily="2" charset="-78"/>
              </a:rPr>
              <a:t>به نام خدا</a:t>
            </a:r>
            <a:endParaRPr lang="en-US" sz="20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7255" y="323557"/>
            <a:ext cx="5008099" cy="613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مراحل </a:t>
            </a: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طراحی آموزشی:</a:t>
            </a:r>
          </a:p>
          <a:p>
            <a:pPr algn="ctr" rtl="1">
              <a:lnSpc>
                <a:spcPct val="150000"/>
              </a:lnSpc>
            </a:pPr>
            <a:endParaRPr lang="fa-IR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۱. </a:t>
            </a:r>
            <a:r>
              <a:rPr lang="fa-IR" sz="2800" b="1" dirty="0" smtClean="0">
                <a:latin typeface="B Nazanin+ Black" panose="02000700000000000000" pitchFamily="2" charset="-78"/>
                <a:cs typeface="B Nazanin" panose="00000400000000000000" pitchFamily="2" charset="-78"/>
              </a:rPr>
              <a:t>تعیین و تنظیم هدف‌های کلی 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latin typeface="B Nazanin+ Black" panose="02000700000000000000" pitchFamily="2" charset="-78"/>
                <a:cs typeface="B Nazanin" panose="00000400000000000000" pitchFamily="2" charset="-78"/>
              </a:rPr>
              <a:t>۲. تحلیل آموزشی 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latin typeface="B Nazanin+ Black" panose="02000700000000000000" pitchFamily="2" charset="-78"/>
                <a:cs typeface="B Nazanin" panose="00000400000000000000" pitchFamily="2" charset="-78"/>
              </a:rPr>
              <a:t>۳. تعیین محتوا، روش و وسیله</a:t>
            </a:r>
          </a:p>
          <a:p>
            <a:pPr algn="ctr" rtl="1">
              <a:lnSpc>
                <a:spcPct val="150000"/>
              </a:lnSpc>
            </a:pPr>
            <a:r>
              <a:rPr lang="fa-IR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</a:rPr>
              <a:t>۴. تحلیل و تعیین نظام ارزشیابی</a:t>
            </a:r>
            <a:endParaRPr lang="en-US" sz="2800" b="1" cap="all" dirty="0" smtClean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B Nazanin+ Black" panose="02000700000000000000" pitchFamily="2" charset="-78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"/>
              </a:rPr>
              <a:t></a:t>
            </a:r>
            <a:endParaRPr lang="en-US" sz="2800" b="1" cap="all" dirty="0" smtClean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B Nazanin+ Black" panose="02000700000000000000" pitchFamily="2" charset="-78"/>
              <a:cs typeface="B Nazanin" panose="00000400000000000000" pitchFamily="2" charset="-78"/>
              <a:sym typeface="Wingdings 3"/>
            </a:endParaRPr>
          </a:p>
          <a:p>
            <a:pPr algn="ctr" rtl="1">
              <a:lnSpc>
                <a:spcPct val="150000"/>
              </a:lnSpc>
            </a:pPr>
            <a:r>
              <a:rPr lang="fa-IR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داشتن تصویری دقیق از هدف‌های</a:t>
            </a:r>
            <a:r>
              <a:rPr lang="en-US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 </a:t>
            </a:r>
            <a:r>
              <a:rPr lang="fa-IR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آموزشی</a:t>
            </a:r>
            <a:r>
              <a:rPr lang="en-US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 </a:t>
            </a:r>
            <a:r>
              <a:rPr lang="fa-IR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B Nazanin+ Black" panose="02000700000000000000" pitchFamily="2" charset="-78"/>
                <a:cs typeface="B Nazanin" panose="00000400000000000000" pitchFamily="2" charset="-78"/>
                <a:sym typeface="Wingdings 3"/>
              </a:rPr>
              <a:t> </a:t>
            </a:r>
            <a:endParaRPr lang="en-US" sz="2800" b="1" cap="all" dirty="0" smtClean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6" name="Picture 4" descr="http://iranianpazhoohesh.sellfile.ir/prod-images/47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46845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56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7" y="618978"/>
            <a:ext cx="8784756" cy="1392702"/>
          </a:xfrm>
          <a:ln w="63500" cmpd="thinThick">
            <a:prstDash val="dashDot"/>
          </a:ln>
          <a:effectLst>
            <a:outerShdw blurRad="254000" dist="88900" dir="14880000" sx="106000" sy="106000" rotWithShape="0">
              <a:schemeClr val="accent2">
                <a:alpha val="34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1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اهمیت فراوان </a:t>
            </a:r>
            <a:r>
              <a:rPr lang="fa-IR" sz="3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بازده</a:t>
            </a:r>
            <a:r>
              <a:rPr lang="fa-IR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</a:t>
            </a:r>
            <a:r>
              <a:rPr lang="fa-IR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تحلیل و تعیین نظام </a:t>
            </a:r>
            <a:r>
              <a:rPr lang="fa-IR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ارزشیابی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08" y="3179298"/>
            <a:ext cx="7906044" cy="256032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مؤلفه‌های تعیین بازده:</a:t>
            </a:r>
          </a:p>
          <a:p>
            <a:pPr algn="ctr" rtl="1">
              <a:lnSpc>
                <a:spcPct val="150000"/>
              </a:lnSpc>
            </a:pP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ارزیابی </a:t>
            </a:r>
            <a:r>
              <a:rPr lang="fa-IR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بازده </a:t>
            </a: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فعالیت‌های </a:t>
            </a:r>
            <a:r>
              <a:rPr lang="fa-IR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آموزشی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استفاده </a:t>
            </a:r>
            <a:r>
              <a:rPr lang="fa-IR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از نتایج </a:t>
            </a: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به‌دست‌آمده </a:t>
            </a:r>
            <a:r>
              <a:rPr lang="fa-IR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برای اصلاح و تقویت </a:t>
            </a:r>
            <a:r>
              <a:rPr lang="fa-I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برنامه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98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948" y="253218"/>
            <a:ext cx="638673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فایده‌های ارزشیابی برای معلمان:</a:t>
            </a:r>
          </a:p>
          <a:p>
            <a:pPr marL="342900" indent="-342900" algn="ct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نشان‌دادن وجوه قوت و ضعف؛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  <a:p>
            <a:pPr marL="342900" indent="-342900" algn="ct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مشخص‌کردن صحت و دقت نحوه ارزشیابی؛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  <a:p>
            <a:pPr marL="342900" indent="-342900" algn="ct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itchFamily="2" charset="-78"/>
              </a:rPr>
              <a:t>تعیین‌کردن میزان آمادگی شاگردان برای قبول آموزش‌های بعدی.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</p:txBody>
      </p:sp>
      <p:pic>
        <p:nvPicPr>
          <p:cNvPr id="1026" name="Picture 2" descr="http://www.kelidvaje.com/wp-content/uploads/2016/08/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290" y="0"/>
            <a:ext cx="5481710" cy="6857999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302" y="4403188"/>
            <a:ext cx="5584873" cy="218049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انواع ارزشیابی:</a:t>
            </a:r>
          </a:p>
          <a:p>
            <a:pPr marL="457200" indent="-457200" algn="ct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۱. تشخیصی</a:t>
            </a:r>
          </a:p>
          <a:p>
            <a:pPr marL="457200" indent="-457200" algn="ct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۲. ارزشیابی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پایان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052" y="211015"/>
            <a:ext cx="5233182" cy="6457072"/>
          </a:xfrm>
        </p:spPr>
        <p:txBody>
          <a:bodyPr>
            <a:normAutofit/>
          </a:bodyPr>
          <a:lstStyle/>
          <a:p>
            <a:pPr lvl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800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نکات ضروری برای انجام ارزشیابی: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دقیق تعریف‌کردن تغییرات مدنظر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تعیین‌کردن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معیار موفقت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شاگردان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استفاده از پرسش‌های مناسب: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عینی: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طرح‌کردن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این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سؤالات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مشکل اما تصحیح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آن‌ها آسان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 بدون دخالت مصحح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ذهنی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: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طرح‌کردن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این نوع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سؤالات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آسان اما تصحیح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آن‌ها مشکل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 با دخالت مصحح است.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7" name="Picture 1" descr="C:\Users\padideh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79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05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590843"/>
            <a:ext cx="9383152" cy="1111347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+ Black" panose="02000700000000000000" pitchFamily="2" charset="-78"/>
                <a:cs typeface="B Nazanin" pitchFamily="2" charset="-78"/>
              </a:rPr>
              <a:t>نحوه </a:t>
            </a: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+ Black" panose="02000700000000000000" pitchFamily="2" charset="-78"/>
                <a:cs typeface="B Nazanin" pitchFamily="2" charset="-78"/>
              </a:rPr>
              <a:t>ارزیابی میزان یادگیری شاگردان باید بدون فاصله پس از تدارک </a:t>
            </a:r>
            <a:r>
              <a:rPr lang="fa-I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+ Black" panose="02000700000000000000" pitchFamily="2" charset="-78"/>
                <a:cs typeface="B Nazanin" pitchFamily="2" charset="-78"/>
              </a:rPr>
              <a:t>هدف‌های </a:t>
            </a: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+ Black" panose="02000700000000000000" pitchFamily="2" charset="-78"/>
                <a:cs typeface="B Nazanin" pitchFamily="2" charset="-78"/>
              </a:rPr>
              <a:t>آموزشی معلوم شود</a:t>
            </a:r>
            <a:r>
              <a:rPr lang="fa-I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+ Black" panose="02000700000000000000" pitchFamily="2" charset="-78"/>
                <a:cs typeface="B Nazanin" pitchFamily="2" charset="-78"/>
              </a:rPr>
              <a:t>.</a:t>
            </a:r>
            <a:r>
              <a:rPr lang="en-US" sz="2400" dirty="0">
                <a:latin typeface="B Nazanin+ Black" panose="02000700000000000000" pitchFamily="2" charset="-78"/>
                <a:cs typeface="B Nazanin+ Black" panose="02000700000000000000" pitchFamily="2" charset="-78"/>
              </a:rPr>
              <a:t/>
            </a:r>
            <a:br>
              <a:rPr lang="en-US" sz="2400" dirty="0">
                <a:latin typeface="B Nazanin+ Black" panose="02000700000000000000" pitchFamily="2" charset="-78"/>
                <a:cs typeface="B Nazanin+ Black" panose="02000700000000000000" pitchFamily="2" charset="-78"/>
              </a:rPr>
            </a:br>
            <a:endParaRPr lang="en-US" sz="2400" dirty="0">
              <a:latin typeface="B Nazanin+ Black" panose="02000700000000000000" pitchFamily="2" charset="-78"/>
              <a:cs typeface="B Nazanin+ Black" panose="02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2011680"/>
            <a:ext cx="7357404" cy="170219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cs typeface="B Nazanin" panose="00000400000000000000" pitchFamily="2" charset="-78"/>
              </a:rPr>
              <a:t>تناسب بیشتر پرسش‌ها با هدف؛</a:t>
            </a:r>
          </a:p>
          <a:p>
            <a:pPr algn="ct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cs typeface="B Nazanin" panose="00000400000000000000" pitchFamily="2" charset="-78"/>
              </a:rPr>
              <a:t>تجدیدنظر به‌موقع در هدف‌ها در صورت مناسب نبودن آن‌ها.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3723" y="3854548"/>
            <a:ext cx="8046719" cy="27854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اصلاح برنامه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  <a:sym typeface="Wingdings"/>
              </a:rPr>
              <a:t></a:t>
            </a: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انجام اقدامات لازم برای رفع نقایص و اشکالات موجود</a:t>
            </a:r>
          </a:p>
        </p:txBody>
      </p:sp>
    </p:spTree>
    <p:extLst>
      <p:ext uri="{BB962C8B-B14F-4D97-AF65-F5344CB8AC3E}">
        <p14:creationId xmlns:p14="http://schemas.microsoft.com/office/powerpoint/2010/main" xmlns="" val="332284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B1F4-ABEA-4562-B8F6-3491EF532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5582" y="351692"/>
            <a:ext cx="7202658" cy="1938992"/>
          </a:xfrm>
          <a:prstGeom prst="rect">
            <a:avLst/>
          </a:prstGeom>
          <a:solidFill>
            <a:schemeClr val="accent2"/>
          </a:solidFill>
          <a:ln w="508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endParaRPr lang="fa-IR" sz="40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ctr" rtl="1"/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همیشه اشکال از شاگردان نیست</a:t>
            </a:r>
          </a:p>
          <a:p>
            <a:pPr algn="ctr" rtl="1"/>
            <a:endParaRPr lang="en-US" sz="4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9126" y="2926080"/>
            <a:ext cx="6203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</a:rPr>
              <a:t>دلایل موفق‌نبودن دانش‌آموزان در ارزشیابی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نادرستی هدف‌های آموزشی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مطلوب‌</a:t>
            </a:r>
            <a:r>
              <a:rPr lang="fa-IR" sz="2400" b="1" dirty="0" smtClean="0">
                <a:cs typeface="B Nazanin" pitchFamily="2" charset="-78"/>
              </a:rPr>
              <a:t>ن</a:t>
            </a:r>
            <a:r>
              <a:rPr lang="fa-IR" sz="2400" b="1" dirty="0" smtClean="0">
                <a:cs typeface="B Nazanin" pitchFamily="2" charset="-78"/>
              </a:rPr>
              <a:t>بودن </a:t>
            </a:r>
            <a:r>
              <a:rPr lang="fa-IR" sz="2400" b="1" dirty="0" smtClean="0">
                <a:cs typeface="B Nazanin" pitchFamily="2" charset="-78"/>
              </a:rPr>
              <a:t>روش‌‌های تدریس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متناسب‌نبودن </a:t>
            </a:r>
            <a:r>
              <a:rPr lang="fa-IR" sz="2400" b="1" dirty="0" smtClean="0">
                <a:cs typeface="B Nazanin" pitchFamily="2" charset="-78"/>
              </a:rPr>
              <a:t>وسایل و امکانات و شرایط با هدف مدنظر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همخوانی‌نداشتن </a:t>
            </a:r>
            <a:r>
              <a:rPr lang="fa-IR" sz="2400" b="1" dirty="0" smtClean="0">
                <a:cs typeface="B Nazanin" pitchFamily="2" charset="-78"/>
              </a:rPr>
              <a:t>مدت زمان تدریس با محتوای مدنظر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نادرستی روش ارزیابی</a:t>
            </a:r>
          </a:p>
        </p:txBody>
      </p:sp>
      <p:pic>
        <p:nvPicPr>
          <p:cNvPr id="47106" name="Picture 2" descr="http://vista.ir/include/articles/images/5282472fc60c4e70aecb1f00be554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00997"/>
            <a:ext cx="3530992" cy="415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0615" y="6041362"/>
            <a:ext cx="450167" cy="365125"/>
          </a:xfrm>
        </p:spPr>
        <p:txBody>
          <a:bodyPr/>
          <a:lstStyle/>
          <a:p>
            <a:fld id="{2316B1F4-ABEA-4562-B8F6-3491EF532E8F}" type="slidenum">
              <a:rPr lang="en-US" sz="1000" b="1" smtClean="0">
                <a:cs typeface="B Nazanin" pitchFamily="2" charset="-78"/>
              </a:rPr>
              <a:pPr/>
              <a:t>9</a:t>
            </a:fld>
            <a:endParaRPr lang="en-US" sz="1000" b="1" dirty="0">
              <a:cs typeface="B Nazanin" pitchFamily="2" charset="-78"/>
            </a:endParaRPr>
          </a:p>
        </p:txBody>
      </p:sp>
      <p:pic>
        <p:nvPicPr>
          <p:cNvPr id="4099" name="Picture 3" descr="C:\Users\saba\Desktop\New Doc 1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3205"/>
            <a:ext cx="3995224" cy="49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16923" y="365760"/>
            <a:ext cx="5894363" cy="6020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457200" rtl="1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fa-IR" sz="2400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مراحل الگوی طراحی آموزشی دانشگاه ایندیانای آمریکا</a:t>
            </a:r>
            <a:endParaRPr lang="en-US" sz="2400" b="1" dirty="0" smtClean="0">
              <a:solidFill>
                <a:schemeClr val="accent2"/>
              </a:solidFill>
              <a:cs typeface="B Nazanin" panose="00000400000000000000" pitchFamily="2" charset="-78"/>
            </a:endParaRPr>
          </a:p>
          <a:p>
            <a:pPr algn="just" defTabSz="457200" rtl="1">
              <a:lnSpc>
                <a:spcPct val="150000"/>
              </a:lnSpc>
              <a:buClr>
                <a:schemeClr val="accent1"/>
              </a:buClr>
              <a:buSzPct val="80000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۱. تعیین هدف؛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۲. تحلیل و شناخت شاگردان؛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۳. انتخاب و تحلیل محتوای برنامه‌ها و فعالیت‌های آموزشی؛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۴. سازماندهی محتوای برنامه‌ها و فعالیت‌های آموزشی؛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fa-IR" sz="2200" b="1" dirty="0" smtClean="0">
                <a:cs typeface="B Nazanin" panose="00000400000000000000" pitchFamily="2" charset="-78"/>
              </a:rPr>
              <a:t>۵</a:t>
            </a: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. مشخص‌شدن وسیله آموزشی با توجه به هدف و محتوا؛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fa-IR" sz="2200" b="1" dirty="0" smtClean="0">
                <a:cs typeface="B Nazanin" panose="00000400000000000000" pitchFamily="2" charset="-78"/>
              </a:rPr>
              <a:t>۶.</a:t>
            </a: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 تحلیل چگونگی اجرای برنامه‌ها؛ 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۷. دخالت‌دادن ارزشیابی مطرح‌شده و نتایج حاصل از آن در تقویت و اصلاح دوباره.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09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</TotalTime>
  <Words>638</Words>
  <Application>Microsoft Office PowerPoint</Application>
  <PresentationFormat>Custom</PresentationFormat>
  <Paragraphs>107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 اهمیت فراوان بازده برای تحلیل و تعیین نظام ارزشیابی</vt:lpstr>
      <vt:lpstr>Slide 5</vt:lpstr>
      <vt:lpstr>Slide 6</vt:lpstr>
      <vt:lpstr>نحوه ارزیابی میزان یادگیری شاگردان باید بدون فاصله پس از تدارک هدف‌های آموزشی معلوم شود. 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ehsan1</dc:creator>
  <cp:lastModifiedBy>mahshidpirsoufi@yahoo.com</cp:lastModifiedBy>
  <cp:revision>72</cp:revision>
  <dcterms:created xsi:type="dcterms:W3CDTF">2017-01-23T20:33:24Z</dcterms:created>
  <dcterms:modified xsi:type="dcterms:W3CDTF">2017-02-04T17:15:00Z</dcterms:modified>
</cp:coreProperties>
</file>