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A4D0DCD8-BE18-445B-AA37-4481D26ABD5A}" type="datetimeFigureOut">
              <a:rPr lang="en-US" smtClean="0"/>
              <a:t>2/9/2017</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154705D2-4D13-407F-8813-EE6C93C72AF1}" type="slidenum">
              <a:rPr lang="en-US" smtClean="0"/>
              <a:t>‹#›</a:t>
            </a:fld>
            <a:endParaRPr lang="en-US"/>
          </a:p>
        </p:txBody>
      </p:sp>
    </p:spTree>
    <p:extLst>
      <p:ext uri="{BB962C8B-B14F-4D97-AF65-F5344CB8AC3E}">
        <p14:creationId xmlns:p14="http://schemas.microsoft.com/office/powerpoint/2010/main" val="135149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D0DCD8-BE18-445B-AA37-4481D26ABD5A}"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343619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D0DCD8-BE18-445B-AA37-4481D26ABD5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746109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D0DCD8-BE18-445B-AA37-4481D26ABD5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924037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D0DCD8-BE18-445B-AA37-4481D26ABD5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3426488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4D0DCD8-BE18-445B-AA37-4481D26ABD5A}"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2803414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4D0DCD8-BE18-445B-AA37-4481D26ABD5A}"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122336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D0DCD8-BE18-445B-AA37-4481D26ABD5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767802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D0DCD8-BE18-445B-AA37-4481D26ABD5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43933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D0DCD8-BE18-445B-AA37-4481D26ABD5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23457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D0DCD8-BE18-445B-AA37-4481D26ABD5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132227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D0DCD8-BE18-445B-AA37-4481D26ABD5A}"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20317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D0DCD8-BE18-445B-AA37-4481D26ABD5A}"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233730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D0DCD8-BE18-445B-AA37-4481D26ABD5A}"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217296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0DCD8-BE18-445B-AA37-4481D26ABD5A}"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310857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D0DCD8-BE18-445B-AA37-4481D26ABD5A}"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310769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D0DCD8-BE18-445B-AA37-4481D26ABD5A}"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4705D2-4D13-407F-8813-EE6C93C72AF1}" type="slidenum">
              <a:rPr lang="en-US" smtClean="0"/>
              <a:t>‹#›</a:t>
            </a:fld>
            <a:endParaRPr lang="en-US"/>
          </a:p>
        </p:txBody>
      </p:sp>
    </p:spTree>
    <p:extLst>
      <p:ext uri="{BB962C8B-B14F-4D97-AF65-F5344CB8AC3E}">
        <p14:creationId xmlns:p14="http://schemas.microsoft.com/office/powerpoint/2010/main" val="47564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A4D0DCD8-BE18-445B-AA37-4481D26ABD5A}" type="datetimeFigureOut">
              <a:rPr lang="en-US" smtClean="0"/>
              <a:t>2/9/2017</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154705D2-4D13-407F-8813-EE6C93C72AF1}" type="slidenum">
              <a:rPr lang="en-US" smtClean="0"/>
              <a:t>‹#›</a:t>
            </a:fld>
            <a:endParaRPr lang="en-US"/>
          </a:p>
        </p:txBody>
      </p:sp>
    </p:spTree>
    <p:extLst>
      <p:ext uri="{BB962C8B-B14F-4D97-AF65-F5344CB8AC3E}">
        <p14:creationId xmlns:p14="http://schemas.microsoft.com/office/powerpoint/2010/main" val="651047967"/>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1" y="2782200"/>
            <a:ext cx="9418320" cy="1825096"/>
          </a:xfrm>
        </p:spPr>
        <p:txBody>
          <a:bodyPr>
            <a:noAutofit/>
          </a:bodyPr>
          <a:lstStyle/>
          <a:p>
            <a:r>
              <a:rPr lang="fa-IR" sz="16600" dirty="0" smtClean="0"/>
              <a:t/>
            </a:r>
            <a:br>
              <a:rPr lang="fa-IR" sz="16600" dirty="0" smtClean="0"/>
            </a:br>
            <a:r>
              <a:rPr lang="fa-IR" sz="16600" dirty="0"/>
              <a:t/>
            </a:r>
            <a:br>
              <a:rPr lang="fa-IR" sz="16600" dirty="0"/>
            </a:br>
            <a:r>
              <a:rPr lang="fa-IR" sz="16600" dirty="0" smtClean="0"/>
              <a:t/>
            </a:r>
            <a:br>
              <a:rPr lang="fa-IR" sz="16600" dirty="0" smtClean="0"/>
            </a:br>
            <a:r>
              <a:rPr lang="fa-IR" sz="16600" dirty="0" smtClean="0">
                <a:latin typeface="Andalus" panose="02020603050405020304" pitchFamily="18" charset="-78"/>
                <a:cs typeface="Andalus" panose="02020603050405020304" pitchFamily="18" charset="-78"/>
              </a:rPr>
              <a:t>باسمه تعالی  </a:t>
            </a:r>
            <a:endParaRPr lang="en-US" sz="16600" dirty="0">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p:txBody>
          <a:bodyPr/>
          <a:lstStyle/>
          <a:p>
            <a:endParaRPr lang="fa-IR" dirty="0" smtClean="0"/>
          </a:p>
          <a:p>
            <a:endParaRPr lang="fa-IR" dirty="0"/>
          </a:p>
          <a:p>
            <a:endParaRPr lang="en-US" dirty="0"/>
          </a:p>
        </p:txBody>
      </p:sp>
    </p:spTree>
    <p:extLst>
      <p:ext uri="{BB962C8B-B14F-4D97-AF65-F5344CB8AC3E}">
        <p14:creationId xmlns:p14="http://schemas.microsoft.com/office/powerpoint/2010/main" val="27605697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682" y="1038063"/>
            <a:ext cx="8761413" cy="706964"/>
          </a:xfrm>
        </p:spPr>
        <p:txBody>
          <a:bodyPr/>
          <a:lstStyle/>
          <a:p>
            <a:r>
              <a:rPr lang="en-US" dirty="0"/>
              <a:t> </a:t>
            </a:r>
            <a:r>
              <a:rPr lang="fa-IR" dirty="0"/>
              <a:t>مفاهیم ، اصول و قوانین هر </a:t>
            </a:r>
            <a:r>
              <a:rPr lang="fa-IR" dirty="0" smtClean="0"/>
              <a:t>علم               </a:t>
            </a:r>
            <a:endParaRPr lang="en-US" dirty="0"/>
          </a:p>
        </p:txBody>
      </p:sp>
      <p:sp>
        <p:nvSpPr>
          <p:cNvPr id="3" name="Content Placeholder 2"/>
          <p:cNvSpPr>
            <a:spLocks noGrp="1"/>
          </p:cNvSpPr>
          <p:nvPr>
            <p:ph idx="1"/>
          </p:nvPr>
        </p:nvSpPr>
        <p:spPr>
          <a:xfrm>
            <a:off x="1502682" y="2575775"/>
            <a:ext cx="8761412" cy="3935390"/>
          </a:xfrm>
        </p:spPr>
        <p:txBody>
          <a:bodyPr>
            <a:normAutofit/>
          </a:bodyPr>
          <a:lstStyle/>
          <a:p>
            <a:pPr algn="r" rtl="1"/>
            <a:r>
              <a:rPr lang="fa-IR" sz="2400" dirty="0">
                <a:cs typeface="B Nazanin" panose="00000400000000000000" pitchFamily="2" charset="-78"/>
              </a:rPr>
              <a:t>مفاهیم موجود را باید در خزانه علوم جستجو کرد </a:t>
            </a:r>
            <a:r>
              <a:rPr lang="fa-IR" sz="2400" dirty="0" smtClean="0">
                <a:cs typeface="B Nazanin" panose="00000400000000000000" pitchFamily="2" charset="-78"/>
              </a:rPr>
              <a:t>.</a:t>
            </a:r>
          </a:p>
          <a:p>
            <a:pPr marL="0" indent="0" algn="r" rtl="1">
              <a:buNone/>
            </a:pPr>
            <a:r>
              <a:rPr lang="fa-IR" sz="2400" dirty="0">
                <a:cs typeface="B Nazanin" panose="00000400000000000000" pitchFamily="2" charset="-78"/>
              </a:rPr>
              <a:t> </a:t>
            </a:r>
            <a:r>
              <a:rPr lang="fa-IR" sz="2400" dirty="0" smtClean="0">
                <a:cs typeface="B Nazanin" panose="00000400000000000000" pitchFamily="2" charset="-78"/>
              </a:rPr>
              <a:t> خزانه هر علم به مجموعه اطلاعات، میراث علمی و مجموعه دانش اندوخته شده و سازمان یافته هر علم اطلاق می شود. </a:t>
            </a:r>
          </a:p>
          <a:p>
            <a:pPr marL="0" indent="0" algn="r" rtl="1">
              <a:buNone/>
            </a:pP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317259" y="3491583"/>
            <a:ext cx="4286250" cy="3171825"/>
          </a:xfrm>
          <a:prstGeom prst="rect">
            <a:avLst/>
          </a:prstGeom>
        </p:spPr>
      </p:pic>
    </p:spTree>
    <p:extLst>
      <p:ext uri="{BB962C8B-B14F-4D97-AF65-F5344CB8AC3E}">
        <p14:creationId xmlns:p14="http://schemas.microsoft.com/office/powerpoint/2010/main" val="275683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076699"/>
            <a:ext cx="8761413" cy="706964"/>
          </a:xfrm>
        </p:spPr>
        <p:txBody>
          <a:bodyPr/>
          <a:lstStyle/>
          <a:p>
            <a:r>
              <a:rPr lang="fa-IR" dirty="0"/>
              <a:t>ساخت علوم </a:t>
            </a:r>
            <a:r>
              <a:rPr lang="fa-IR" dirty="0" smtClean="0"/>
              <a:t>مختلف                          </a:t>
            </a:r>
            <a:endParaRPr lang="en-US" dirty="0"/>
          </a:p>
        </p:txBody>
      </p:sp>
      <p:sp>
        <p:nvSpPr>
          <p:cNvPr id="3" name="Content Placeholder 2"/>
          <p:cNvSpPr>
            <a:spLocks noGrp="1"/>
          </p:cNvSpPr>
          <p:nvPr>
            <p:ph idx="1"/>
          </p:nvPr>
        </p:nvSpPr>
        <p:spPr>
          <a:xfrm>
            <a:off x="1154954" y="2640169"/>
            <a:ext cx="9277298" cy="3883874"/>
          </a:xfrm>
        </p:spPr>
        <p:txBody>
          <a:bodyPr>
            <a:normAutofit/>
          </a:bodyPr>
          <a:lstStyle/>
          <a:p>
            <a:pPr algn="r" rtl="1"/>
            <a:r>
              <a:rPr lang="fa-IR" sz="2400" dirty="0">
                <a:cs typeface="B Nazanin" panose="00000400000000000000" pitchFamily="2" charset="-78"/>
              </a:rPr>
              <a:t>منظور شیوه ای است که دانش اندوخته شده در آن علم یا رشته بر اساس </a:t>
            </a:r>
            <a:r>
              <a:rPr lang="fa-IR" sz="2400" dirty="0" smtClean="0">
                <a:cs typeface="B Nazanin" panose="00000400000000000000" pitchFamily="2" charset="-78"/>
              </a:rPr>
              <a:t>آن </a:t>
            </a:r>
            <a:r>
              <a:rPr lang="fa-IR" sz="2400" dirty="0">
                <a:cs typeface="B Nazanin" panose="00000400000000000000" pitchFamily="2" charset="-78"/>
              </a:rPr>
              <a:t>سازمان یافته </a:t>
            </a:r>
            <a:r>
              <a:rPr lang="fa-IR" sz="2400" dirty="0" smtClean="0">
                <a:cs typeface="B Nazanin" panose="00000400000000000000" pitchFamily="2" charset="-78"/>
              </a:rPr>
              <a:t>است و هر علم روش ها و قواعد اساسی ویژه خود را دارد.</a:t>
            </a:r>
            <a:endParaRPr lang="en-US" sz="2400"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992443" y="3501783"/>
            <a:ext cx="3244706" cy="3022260"/>
          </a:xfrm>
          <a:prstGeom prst="rect">
            <a:avLst/>
          </a:prstGeom>
        </p:spPr>
      </p:pic>
      <p:pic>
        <p:nvPicPr>
          <p:cNvPr id="6" name="Picture 5"/>
          <p:cNvPicPr>
            <a:picLocks noChangeAspect="1"/>
          </p:cNvPicPr>
          <p:nvPr/>
        </p:nvPicPr>
        <p:blipFill>
          <a:blip r:embed="rId3"/>
          <a:stretch>
            <a:fillRect/>
          </a:stretch>
        </p:blipFill>
        <p:spPr>
          <a:xfrm>
            <a:off x="4522631" y="3829050"/>
            <a:ext cx="5181600" cy="2857500"/>
          </a:xfrm>
          <a:prstGeom prst="rect">
            <a:avLst/>
          </a:prstGeom>
        </p:spPr>
      </p:pic>
    </p:spTree>
    <p:extLst>
      <p:ext uri="{BB962C8B-B14F-4D97-AF65-F5344CB8AC3E}">
        <p14:creationId xmlns:p14="http://schemas.microsoft.com/office/powerpoint/2010/main" val="2335979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742" y="1141094"/>
            <a:ext cx="8761413" cy="706964"/>
          </a:xfrm>
        </p:spPr>
        <p:txBody>
          <a:bodyPr/>
          <a:lstStyle/>
          <a:p>
            <a:r>
              <a:rPr lang="fa-IR" dirty="0"/>
              <a:t>توالی مطالب </a:t>
            </a:r>
            <a:r>
              <a:rPr lang="fa-IR" dirty="0" smtClean="0"/>
              <a:t>                            </a:t>
            </a:r>
            <a:endParaRPr lang="en-US" dirty="0"/>
          </a:p>
        </p:txBody>
      </p:sp>
      <p:sp>
        <p:nvSpPr>
          <p:cNvPr id="3" name="Content Placeholder 2"/>
          <p:cNvSpPr>
            <a:spLocks noGrp="1"/>
          </p:cNvSpPr>
          <p:nvPr>
            <p:ph idx="1"/>
          </p:nvPr>
        </p:nvSpPr>
        <p:spPr>
          <a:xfrm>
            <a:off x="1476926" y="3425781"/>
            <a:ext cx="8761412" cy="3858116"/>
          </a:xfrm>
        </p:spPr>
        <p:txBody>
          <a:bodyPr>
            <a:normAutofit/>
          </a:bodyPr>
          <a:lstStyle/>
          <a:p>
            <a:pPr algn="r" rtl="1"/>
            <a:r>
              <a:rPr lang="fa-IR" sz="3600" dirty="0">
                <a:cs typeface="B Nazanin" panose="00000400000000000000" pitchFamily="2" charset="-78"/>
              </a:rPr>
              <a:t>مفاهیم محتوای </a:t>
            </a:r>
            <a:r>
              <a:rPr lang="fa-IR" sz="3600" dirty="0" smtClean="0">
                <a:cs typeface="B Nazanin" panose="00000400000000000000" pitchFamily="2" charset="-78"/>
              </a:rPr>
              <a:t>آموزشی </a:t>
            </a:r>
            <a:r>
              <a:rPr lang="fa-IR" sz="3600" dirty="0">
                <a:cs typeface="B Nazanin" panose="00000400000000000000" pitchFamily="2" charset="-78"/>
              </a:rPr>
              <a:t>باید در یک خط سیر مشخص و بصورت منطقی و با توجه به ساخت ویژه </a:t>
            </a:r>
            <a:r>
              <a:rPr lang="fa-IR" sz="3600" dirty="0" smtClean="0">
                <a:cs typeface="B Nazanin" panose="00000400000000000000" pitchFamily="2" charset="-78"/>
              </a:rPr>
              <a:t>آن </a:t>
            </a:r>
            <a:r>
              <a:rPr lang="fa-IR" sz="3600" dirty="0">
                <a:cs typeface="B Nazanin" panose="00000400000000000000" pitchFamily="2" charset="-78"/>
              </a:rPr>
              <a:t>رشته و یادگیری های قبلی شاگردان تهیه و تنظیم شود .</a:t>
            </a:r>
            <a:endParaRPr lang="en-US" sz="3600" dirty="0">
              <a:cs typeface="B Nazanin" panose="00000400000000000000" pitchFamily="2" charset="-78"/>
            </a:endParaRPr>
          </a:p>
        </p:txBody>
      </p:sp>
    </p:spTree>
    <p:extLst>
      <p:ext uri="{BB962C8B-B14F-4D97-AF65-F5344CB8AC3E}">
        <p14:creationId xmlns:p14="http://schemas.microsoft.com/office/powerpoint/2010/main" val="3046261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621" y="1076699"/>
            <a:ext cx="8761413" cy="706964"/>
          </a:xfrm>
        </p:spPr>
        <p:txBody>
          <a:bodyPr/>
          <a:lstStyle/>
          <a:p>
            <a:r>
              <a:rPr lang="fa-IR" dirty="0"/>
              <a:t>تازگی موضوع </a:t>
            </a:r>
            <a:r>
              <a:rPr lang="fa-IR" dirty="0" smtClean="0"/>
              <a:t>                          </a:t>
            </a:r>
            <a:endParaRPr lang="en-US" dirty="0"/>
          </a:p>
        </p:txBody>
      </p:sp>
      <p:sp>
        <p:nvSpPr>
          <p:cNvPr id="3" name="Content Placeholder 2"/>
          <p:cNvSpPr>
            <a:spLocks noGrp="1"/>
          </p:cNvSpPr>
          <p:nvPr>
            <p:ph idx="1"/>
          </p:nvPr>
        </p:nvSpPr>
        <p:spPr>
          <a:xfrm>
            <a:off x="1605716" y="2423196"/>
            <a:ext cx="8761412" cy="3416300"/>
          </a:xfrm>
        </p:spPr>
        <p:txBody>
          <a:bodyPr/>
          <a:lstStyle/>
          <a:p>
            <a:pPr algn="r" rtl="1"/>
            <a:r>
              <a:rPr lang="fa-IR" sz="2800" dirty="0"/>
              <a:t>محتوای اموزشی چه از لحاظ مباحث و شیوه ها و چه از لحاظ مثال ها و ارقام </a:t>
            </a:r>
            <a:r>
              <a:rPr lang="fa-IR" sz="2800" dirty="0" smtClean="0"/>
              <a:t>آماری </a:t>
            </a:r>
            <a:r>
              <a:rPr lang="fa-IR" sz="2800" dirty="0"/>
              <a:t>باید جدید و متناسب با نیازهای روز باشد</a:t>
            </a:r>
            <a:r>
              <a:rPr lang="fa-IR" dirty="0"/>
              <a:t>. </a:t>
            </a:r>
            <a:endParaRPr lang="en-US" dirty="0"/>
          </a:p>
        </p:txBody>
      </p:sp>
      <p:pic>
        <p:nvPicPr>
          <p:cNvPr id="4" name="Picture 3"/>
          <p:cNvPicPr>
            <a:picLocks noChangeAspect="1"/>
          </p:cNvPicPr>
          <p:nvPr/>
        </p:nvPicPr>
        <p:blipFill>
          <a:blip r:embed="rId2"/>
          <a:stretch>
            <a:fillRect/>
          </a:stretch>
        </p:blipFill>
        <p:spPr>
          <a:xfrm>
            <a:off x="1502534" y="3552732"/>
            <a:ext cx="5992972" cy="3305268"/>
          </a:xfrm>
          <a:prstGeom prst="rect">
            <a:avLst/>
          </a:prstGeom>
        </p:spPr>
      </p:pic>
    </p:spTree>
    <p:extLst>
      <p:ext uri="{BB962C8B-B14F-4D97-AF65-F5344CB8AC3E}">
        <p14:creationId xmlns:p14="http://schemas.microsoft.com/office/powerpoint/2010/main" val="318490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میراث فرهنگی </a:t>
            </a:r>
            <a:r>
              <a:rPr lang="fa-IR" dirty="0" smtClean="0"/>
              <a:t>                         </a:t>
            </a:r>
            <a:endParaRPr lang="en-US" dirty="0"/>
          </a:p>
        </p:txBody>
      </p:sp>
      <p:sp>
        <p:nvSpPr>
          <p:cNvPr id="3" name="Content Placeholder 2"/>
          <p:cNvSpPr>
            <a:spLocks noGrp="1"/>
          </p:cNvSpPr>
          <p:nvPr>
            <p:ph idx="1"/>
          </p:nvPr>
        </p:nvSpPr>
        <p:spPr>
          <a:xfrm>
            <a:off x="1154954" y="2474711"/>
            <a:ext cx="8761412" cy="3416300"/>
          </a:xfrm>
        </p:spPr>
        <p:txBody>
          <a:bodyPr>
            <a:normAutofit/>
          </a:bodyPr>
          <a:lstStyle/>
          <a:p>
            <a:pPr algn="r" rtl="1"/>
            <a:r>
              <a:rPr lang="fa-IR" sz="2400" dirty="0">
                <a:cs typeface="B Nazanin" panose="00000400000000000000" pitchFamily="2" charset="-78"/>
              </a:rPr>
              <a:t>اهداف </a:t>
            </a:r>
            <a:r>
              <a:rPr lang="fa-IR" sz="2400" dirty="0" smtClean="0">
                <a:cs typeface="B Nazanin" panose="00000400000000000000" pitchFamily="2" charset="-78"/>
              </a:rPr>
              <a:t>آموزشی </a:t>
            </a:r>
            <a:r>
              <a:rPr lang="fa-IR" sz="2400" dirty="0">
                <a:cs typeface="B Nazanin" panose="00000400000000000000" pitchFamily="2" charset="-78"/>
              </a:rPr>
              <a:t>،همیشه بر اساس ارزش و فرهنگ حاکم بر جامعه تنظیم میشوند.</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35867" y="2881564"/>
            <a:ext cx="6095998" cy="3803526"/>
          </a:xfrm>
          <a:prstGeom prst="rect">
            <a:avLst/>
          </a:prstGeom>
        </p:spPr>
      </p:pic>
    </p:spTree>
    <p:extLst>
      <p:ext uri="{BB962C8B-B14F-4D97-AF65-F5344CB8AC3E}">
        <p14:creationId xmlns:p14="http://schemas.microsoft.com/office/powerpoint/2010/main" val="1801825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925" y="1038063"/>
            <a:ext cx="8761413" cy="706964"/>
          </a:xfrm>
        </p:spPr>
        <p:txBody>
          <a:bodyPr/>
          <a:lstStyle/>
          <a:p>
            <a:r>
              <a:rPr lang="fa-IR" dirty="0"/>
              <a:t>پروراندن مفاهیم اساسی و روش ها </a:t>
            </a:r>
            <a:r>
              <a:rPr lang="fa-IR" dirty="0" smtClean="0"/>
              <a:t>           </a:t>
            </a:r>
            <a:endParaRPr lang="en-US" dirty="0"/>
          </a:p>
        </p:txBody>
      </p:sp>
      <p:sp>
        <p:nvSpPr>
          <p:cNvPr id="3" name="Content Placeholder 2"/>
          <p:cNvSpPr>
            <a:spLocks noGrp="1"/>
          </p:cNvSpPr>
          <p:nvPr>
            <p:ph idx="1"/>
          </p:nvPr>
        </p:nvSpPr>
        <p:spPr>
          <a:xfrm>
            <a:off x="1476926" y="3015623"/>
            <a:ext cx="8761412" cy="3416300"/>
          </a:xfrm>
        </p:spPr>
        <p:txBody>
          <a:bodyPr>
            <a:normAutofit/>
          </a:bodyPr>
          <a:lstStyle/>
          <a:p>
            <a:pPr algn="r" rtl="1"/>
            <a:r>
              <a:rPr lang="fa-IR" sz="3200" dirty="0">
                <a:cs typeface="B Nazanin" panose="00000400000000000000" pitchFamily="2" charset="-78"/>
              </a:rPr>
              <a:t>مفاهیم موجود در محتوی </a:t>
            </a:r>
            <a:r>
              <a:rPr lang="fa-IR" sz="3200" dirty="0" smtClean="0">
                <a:cs typeface="B Nazanin" panose="00000400000000000000" pitchFamily="2" charset="-78"/>
              </a:rPr>
              <a:t>آموزشی </a:t>
            </a:r>
            <a:r>
              <a:rPr lang="fa-IR" sz="3200" dirty="0">
                <a:cs typeface="B Nazanin" panose="00000400000000000000" pitchFamily="2" charset="-78"/>
              </a:rPr>
              <a:t>باید بر اساس تحلیل مفاهیم اساسی و شناخت روش های درست، بر پروراندن و رشد تاکید داشته باشد نه انتقال انبوه واقعیت های علمی </a:t>
            </a:r>
            <a:endParaRPr lang="en-US" sz="3200" dirty="0">
              <a:cs typeface="B Nazanin" panose="00000400000000000000" pitchFamily="2" charset="-78"/>
            </a:endParaRPr>
          </a:p>
        </p:txBody>
      </p:sp>
    </p:spTree>
    <p:extLst>
      <p:ext uri="{BB962C8B-B14F-4D97-AF65-F5344CB8AC3E}">
        <p14:creationId xmlns:p14="http://schemas.microsoft.com/office/powerpoint/2010/main" val="2110369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561" y="1038063"/>
            <a:ext cx="8761413" cy="706964"/>
          </a:xfrm>
        </p:spPr>
        <p:txBody>
          <a:bodyPr/>
          <a:lstStyle/>
          <a:p>
            <a:r>
              <a:rPr lang="fa-IR" dirty="0"/>
              <a:t>ارتباط با </a:t>
            </a:r>
            <a:r>
              <a:rPr lang="fa-IR" dirty="0" smtClean="0"/>
              <a:t>مسائل </a:t>
            </a:r>
            <a:r>
              <a:rPr lang="fa-IR" dirty="0"/>
              <a:t>روز </a:t>
            </a:r>
            <a:r>
              <a:rPr lang="fa-IR" dirty="0" smtClean="0"/>
              <a:t>                    </a:t>
            </a:r>
            <a:endParaRPr lang="en-US" dirty="0"/>
          </a:p>
        </p:txBody>
      </p:sp>
      <p:sp>
        <p:nvSpPr>
          <p:cNvPr id="3" name="Content Placeholder 2"/>
          <p:cNvSpPr>
            <a:spLocks noGrp="1"/>
          </p:cNvSpPr>
          <p:nvPr>
            <p:ph idx="1"/>
          </p:nvPr>
        </p:nvSpPr>
        <p:spPr>
          <a:xfrm>
            <a:off x="1515562" y="2976987"/>
            <a:ext cx="8761412" cy="3416300"/>
          </a:xfrm>
        </p:spPr>
        <p:txBody>
          <a:bodyPr/>
          <a:lstStyle/>
          <a:p>
            <a:pPr algn="r" rtl="1"/>
            <a:r>
              <a:rPr lang="fa-IR" sz="3200" dirty="0">
                <a:cs typeface="B Nazanin" panose="00000400000000000000" pitchFamily="2" charset="-78"/>
              </a:rPr>
              <a:t>محتوای </a:t>
            </a:r>
            <a:r>
              <a:rPr lang="fa-IR" sz="3200" dirty="0" smtClean="0">
                <a:cs typeface="B Nazanin" panose="00000400000000000000" pitchFamily="2" charset="-78"/>
              </a:rPr>
              <a:t>آموزشی </a:t>
            </a:r>
            <a:r>
              <a:rPr lang="fa-IR" sz="3200" dirty="0">
                <a:cs typeface="B Nazanin" panose="00000400000000000000" pitchFamily="2" charset="-78"/>
              </a:rPr>
              <a:t>باید حتی الامکان مرتبط با زندگی روزمره و محیط اجتماعی باشد .</a:t>
            </a:r>
            <a:endParaRPr lang="en-US" sz="3200" dirty="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994770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1012305"/>
            <a:ext cx="8761413" cy="706964"/>
          </a:xfrm>
        </p:spPr>
        <p:txBody>
          <a:bodyPr/>
          <a:lstStyle/>
          <a:p>
            <a:r>
              <a:rPr lang="fa-IR" dirty="0"/>
              <a:t>انطباق با زمان </a:t>
            </a:r>
            <a:r>
              <a:rPr lang="fa-IR" dirty="0" smtClean="0"/>
              <a:t>آموزش                      </a:t>
            </a:r>
            <a:endParaRPr lang="en-US" dirty="0"/>
          </a:p>
        </p:txBody>
      </p:sp>
      <p:sp>
        <p:nvSpPr>
          <p:cNvPr id="3" name="Content Placeholder 2"/>
          <p:cNvSpPr>
            <a:spLocks noGrp="1"/>
          </p:cNvSpPr>
          <p:nvPr>
            <p:ph idx="1"/>
          </p:nvPr>
        </p:nvSpPr>
        <p:spPr>
          <a:xfrm>
            <a:off x="1348138" y="2500469"/>
            <a:ext cx="8761412" cy="3416300"/>
          </a:xfrm>
        </p:spPr>
        <p:txBody>
          <a:bodyPr/>
          <a:lstStyle/>
          <a:p>
            <a:pPr algn="r" rtl="1"/>
            <a:r>
              <a:rPr lang="fa-IR" sz="2800" dirty="0">
                <a:cs typeface="B Nazanin" panose="00000400000000000000" pitchFamily="2" charset="-78"/>
              </a:rPr>
              <a:t>تهیه و تنظیم باید بر مبنای پیش بینی مدت زمانی باشد که برای </a:t>
            </a:r>
            <a:r>
              <a:rPr lang="fa-IR" sz="2800" dirty="0" smtClean="0">
                <a:cs typeface="B Nazanin" panose="00000400000000000000" pitchFamily="2" charset="-78"/>
              </a:rPr>
              <a:t>آموزش </a:t>
            </a:r>
            <a:r>
              <a:rPr lang="fa-IR" sz="2800" dirty="0">
                <a:cs typeface="B Nazanin" panose="00000400000000000000" pitchFamily="2" charset="-78"/>
              </a:rPr>
              <a:t>نیاز است. </a:t>
            </a:r>
            <a:endParaRPr lang="en-US" sz="2800" dirty="0">
              <a:cs typeface="B Nazanin" panose="00000400000000000000" pitchFamily="2" charset="-78"/>
            </a:endParaRPr>
          </a:p>
          <a:p>
            <a:pPr algn="r" rtl="1"/>
            <a:endParaRPr lang="en-US" dirty="0"/>
          </a:p>
        </p:txBody>
      </p:sp>
      <p:pic>
        <p:nvPicPr>
          <p:cNvPr id="4" name="Picture 3"/>
          <p:cNvPicPr>
            <a:picLocks noChangeAspect="1"/>
          </p:cNvPicPr>
          <p:nvPr/>
        </p:nvPicPr>
        <p:blipFill>
          <a:blip r:embed="rId2"/>
          <a:stretch>
            <a:fillRect/>
          </a:stretch>
        </p:blipFill>
        <p:spPr>
          <a:xfrm>
            <a:off x="1837386" y="3092587"/>
            <a:ext cx="5786908" cy="3969818"/>
          </a:xfrm>
          <a:prstGeom prst="rect">
            <a:avLst/>
          </a:prstGeom>
        </p:spPr>
      </p:pic>
    </p:spTree>
    <p:extLst>
      <p:ext uri="{BB962C8B-B14F-4D97-AF65-F5344CB8AC3E}">
        <p14:creationId xmlns:p14="http://schemas.microsoft.com/office/powerpoint/2010/main" val="431463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500" y="1012305"/>
            <a:ext cx="8761413" cy="706964"/>
          </a:xfrm>
        </p:spPr>
        <p:txBody>
          <a:bodyPr/>
          <a:lstStyle/>
          <a:p>
            <a:r>
              <a:rPr lang="en-US" dirty="0"/>
              <a:t> </a:t>
            </a:r>
            <a:r>
              <a:rPr lang="fa-IR" dirty="0"/>
              <a:t>پایه ای برای </a:t>
            </a:r>
            <a:r>
              <a:rPr lang="fa-IR" dirty="0" smtClean="0"/>
              <a:t>آموزش </a:t>
            </a:r>
            <a:r>
              <a:rPr lang="fa-IR" dirty="0"/>
              <a:t>مداوم </a:t>
            </a:r>
            <a:r>
              <a:rPr lang="fa-IR" dirty="0" smtClean="0"/>
              <a:t>               </a:t>
            </a:r>
            <a:endParaRPr lang="en-US" dirty="0"/>
          </a:p>
        </p:txBody>
      </p:sp>
      <p:sp>
        <p:nvSpPr>
          <p:cNvPr id="3" name="Content Placeholder 2"/>
          <p:cNvSpPr>
            <a:spLocks noGrp="1"/>
          </p:cNvSpPr>
          <p:nvPr>
            <p:ph idx="1"/>
          </p:nvPr>
        </p:nvSpPr>
        <p:spPr>
          <a:xfrm>
            <a:off x="1309501" y="3028503"/>
            <a:ext cx="8761412" cy="3416300"/>
          </a:xfrm>
        </p:spPr>
        <p:txBody>
          <a:bodyPr/>
          <a:lstStyle/>
          <a:p>
            <a:pPr algn="r" rtl="1"/>
            <a:r>
              <a:rPr lang="fa-IR" sz="3200" dirty="0" smtClean="0"/>
              <a:t>(آموزش </a:t>
            </a:r>
            <a:r>
              <a:rPr lang="fa-IR" sz="3200" dirty="0"/>
              <a:t>های بعدی ) محتوا باید بگونه ای باشد که یادگیری های بعدی ، </a:t>
            </a:r>
            <a:r>
              <a:rPr lang="fa-IR" sz="3200" dirty="0" smtClean="0"/>
              <a:t>آموزش </a:t>
            </a:r>
            <a:r>
              <a:rPr lang="fa-IR" sz="3200" dirty="0"/>
              <a:t>مداوم را چه در چهارچوپ </a:t>
            </a:r>
            <a:r>
              <a:rPr lang="fa-IR" sz="3200" dirty="0" smtClean="0"/>
              <a:t>آموزش </a:t>
            </a:r>
            <a:r>
              <a:rPr lang="fa-IR" sz="3200" dirty="0"/>
              <a:t>رسمی و چه در اموزش غیر رسمی میسر سازد. </a:t>
            </a:r>
            <a:endParaRPr lang="en-US" sz="3200" dirty="0"/>
          </a:p>
          <a:p>
            <a:pPr algn="r" rtl="1"/>
            <a:endParaRPr lang="en-US" dirty="0"/>
          </a:p>
        </p:txBody>
      </p:sp>
    </p:spTree>
    <p:extLst>
      <p:ext uri="{BB962C8B-B14F-4D97-AF65-F5344CB8AC3E}">
        <p14:creationId xmlns:p14="http://schemas.microsoft.com/office/powerpoint/2010/main" val="2680767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046" y="1050942"/>
            <a:ext cx="8761413" cy="706964"/>
          </a:xfrm>
        </p:spPr>
        <p:txBody>
          <a:bodyPr/>
          <a:lstStyle/>
          <a:p>
            <a:r>
              <a:rPr lang="fa-IR" dirty="0"/>
              <a:t> فرصت مناسب برای فعالیت های یادگیری چند گانه </a:t>
            </a:r>
            <a:r>
              <a:rPr lang="fa-IR" dirty="0" smtClean="0"/>
              <a:t>    </a:t>
            </a:r>
            <a:endParaRPr lang="en-US" dirty="0"/>
          </a:p>
        </p:txBody>
      </p:sp>
      <p:sp>
        <p:nvSpPr>
          <p:cNvPr id="3" name="Content Placeholder 2"/>
          <p:cNvSpPr>
            <a:spLocks noGrp="1"/>
          </p:cNvSpPr>
          <p:nvPr>
            <p:ph idx="1"/>
          </p:nvPr>
        </p:nvSpPr>
        <p:spPr>
          <a:xfrm>
            <a:off x="1773139" y="2474712"/>
            <a:ext cx="8761412" cy="3416300"/>
          </a:xfrm>
        </p:spPr>
        <p:txBody>
          <a:bodyPr/>
          <a:lstStyle/>
          <a:p>
            <a:pPr algn="r" rtl="1"/>
            <a:r>
              <a:rPr lang="en-US" dirty="0"/>
              <a:t> </a:t>
            </a:r>
            <a:r>
              <a:rPr lang="fa-IR" sz="3600" dirty="0">
                <a:cs typeface="B Nazanin" panose="00000400000000000000" pitchFamily="2" charset="-78"/>
              </a:rPr>
              <a:t>محتوا باید بر انواع فعالیتهای یادگیری اعم از فعالیتهای کلاس درس یا خارج از </a:t>
            </a:r>
            <a:r>
              <a:rPr lang="fa-IR" sz="3600" dirty="0">
                <a:cs typeface="B Nazanin" panose="00000400000000000000" pitchFamily="2" charset="-78"/>
              </a:rPr>
              <a:t>آ</a:t>
            </a:r>
            <a:r>
              <a:rPr lang="fa-IR" sz="3600" dirty="0" smtClean="0">
                <a:cs typeface="B Nazanin" panose="00000400000000000000" pitchFamily="2" charset="-78"/>
              </a:rPr>
              <a:t>ن </a:t>
            </a:r>
            <a:r>
              <a:rPr lang="fa-IR" sz="3600" dirty="0">
                <a:cs typeface="B Nazanin" panose="00000400000000000000" pitchFamily="2" charset="-78"/>
              </a:rPr>
              <a:t>تاکید داشته باشد . </a:t>
            </a:r>
            <a:endParaRPr lang="en-US" sz="3600" dirty="0">
              <a:cs typeface="B Nazanin" panose="00000400000000000000" pitchFamily="2" charset="-78"/>
            </a:endParaRPr>
          </a:p>
          <a:p>
            <a:pPr algn="r" rtl="1"/>
            <a:endParaRPr lang="en-US" dirty="0"/>
          </a:p>
        </p:txBody>
      </p:sp>
      <p:pic>
        <p:nvPicPr>
          <p:cNvPr id="4" name="Picture 3"/>
          <p:cNvPicPr>
            <a:picLocks noChangeAspect="1"/>
          </p:cNvPicPr>
          <p:nvPr/>
        </p:nvPicPr>
        <p:blipFill>
          <a:blip r:embed="rId2"/>
          <a:stretch>
            <a:fillRect/>
          </a:stretch>
        </p:blipFill>
        <p:spPr>
          <a:xfrm>
            <a:off x="1876318" y="3757348"/>
            <a:ext cx="5812370" cy="2850470"/>
          </a:xfrm>
          <a:prstGeom prst="rect">
            <a:avLst/>
          </a:prstGeom>
        </p:spPr>
      </p:pic>
    </p:spTree>
    <p:extLst>
      <p:ext uri="{BB962C8B-B14F-4D97-AF65-F5344CB8AC3E}">
        <p14:creationId xmlns:p14="http://schemas.microsoft.com/office/powerpoint/2010/main" val="158439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fa-IR" dirty="0"/>
              <a:t>فصل </a:t>
            </a:r>
            <a:r>
              <a:rPr lang="fa-IR" dirty="0" smtClean="0"/>
              <a:t>هفتم تحلیل محتوا                      </a:t>
            </a:r>
            <a:endParaRPr lang="en-US" dirty="0"/>
          </a:p>
        </p:txBody>
      </p:sp>
      <p:sp>
        <p:nvSpPr>
          <p:cNvPr id="3" name="Content Placeholder 2"/>
          <p:cNvSpPr>
            <a:spLocks noGrp="1"/>
          </p:cNvSpPr>
          <p:nvPr>
            <p:ph idx="1"/>
          </p:nvPr>
        </p:nvSpPr>
        <p:spPr>
          <a:xfrm>
            <a:off x="1154953" y="2480077"/>
            <a:ext cx="9706162" cy="4075270"/>
          </a:xfrm>
        </p:spPr>
        <p:txBody>
          <a:bodyPr/>
          <a:lstStyle/>
          <a:p>
            <a:pPr algn="r" rtl="1"/>
            <a:r>
              <a:rPr lang="fa-IR" sz="4000" dirty="0" smtClean="0"/>
              <a:t> محتوا: </a:t>
            </a:r>
          </a:p>
          <a:p>
            <a:pPr algn="r" rtl="1"/>
            <a:endParaRPr lang="fa-IR" sz="4000" dirty="0" smtClean="0"/>
          </a:p>
          <a:p>
            <a:pPr marL="0" marR="0" algn="r" rtl="1">
              <a:lnSpc>
                <a:spcPct val="107000"/>
              </a:lnSpc>
              <a:spcBef>
                <a:spcPts val="0"/>
              </a:spcBef>
              <a:spcAft>
                <a:spcPts val="800"/>
              </a:spcAft>
            </a:pPr>
            <a:r>
              <a:rPr lang="fa-IR" sz="2400" dirty="0" smtClean="0">
                <a:latin typeface="Calibri" panose="020F0502020204030204" pitchFamily="34" charset="0"/>
                <a:ea typeface="Calibri" panose="020F0502020204030204" pitchFamily="34" charset="0"/>
                <a:cs typeface="B Nazanin" panose="00000400000000000000" pitchFamily="2" charset="-78"/>
              </a:rPr>
              <a:t>  </a:t>
            </a:r>
            <a:r>
              <a:rPr lang="fa-IR" sz="2400" dirty="0">
                <a:latin typeface="Calibri" panose="020F0502020204030204" pitchFamily="34" charset="0"/>
                <a:ea typeface="Calibri" panose="020F0502020204030204" pitchFamily="34" charset="0"/>
                <a:cs typeface="B Nazanin" panose="00000400000000000000" pitchFamily="2" charset="-78"/>
              </a:rPr>
              <a:t>اصول و مفاهیمی هستند که به شاگردان </a:t>
            </a:r>
            <a:r>
              <a:rPr lang="fa-IR" sz="2400" dirty="0" smtClean="0">
                <a:latin typeface="Calibri" panose="020F0502020204030204" pitchFamily="34" charset="0"/>
                <a:ea typeface="Calibri" panose="020F0502020204030204" pitchFamily="34" charset="0"/>
                <a:cs typeface="B Nazanin" panose="00000400000000000000" pitchFamily="2" charset="-78"/>
              </a:rPr>
              <a:t>ارائه </a:t>
            </a:r>
            <a:r>
              <a:rPr lang="fa-IR" sz="2400" dirty="0">
                <a:latin typeface="Calibri" panose="020F0502020204030204" pitchFamily="34" charset="0"/>
                <a:ea typeface="Calibri" panose="020F0502020204030204" pitchFamily="34" charset="0"/>
                <a:cs typeface="B Nazanin" panose="00000400000000000000" pitchFamily="2" charset="-78"/>
              </a:rPr>
              <a:t>می </a:t>
            </a:r>
            <a:r>
              <a:rPr lang="fa-IR" sz="2400" dirty="0" smtClean="0">
                <a:latin typeface="Calibri" panose="020F0502020204030204" pitchFamily="34" charset="0"/>
                <a:ea typeface="Calibri" panose="020F0502020204030204" pitchFamily="34" charset="0"/>
                <a:cs typeface="B Nazanin" panose="00000400000000000000" pitchFamily="2" charset="-78"/>
              </a:rPr>
              <a:t>شود </a:t>
            </a:r>
            <a:r>
              <a:rPr lang="fa-IR" sz="2400" dirty="0">
                <a:latin typeface="Calibri" panose="020F0502020204030204" pitchFamily="34" charset="0"/>
                <a:ea typeface="Calibri" panose="020F0502020204030204" pitchFamily="34" charset="0"/>
                <a:cs typeface="B Nazanin" panose="00000400000000000000" pitchFamily="2" charset="-78"/>
              </a:rPr>
              <a:t>تا ورود </a:t>
            </a:r>
            <a:r>
              <a:rPr lang="fa-IR" sz="2400" dirty="0" smtClean="0">
                <a:latin typeface="Calibri" panose="020F0502020204030204" pitchFamily="34" charset="0"/>
                <a:ea typeface="Calibri" panose="020F0502020204030204" pitchFamily="34" charset="0"/>
                <a:cs typeface="B Nazanin" panose="00000400000000000000" pitchFamily="2" charset="-78"/>
              </a:rPr>
              <a:t>آنان </a:t>
            </a:r>
            <a:r>
              <a:rPr lang="fa-IR" sz="2400" dirty="0">
                <a:latin typeface="Calibri" panose="020F0502020204030204" pitchFamily="34" charset="0"/>
                <a:ea typeface="Calibri" panose="020F0502020204030204" pitchFamily="34" charset="0"/>
                <a:cs typeface="B Nazanin" panose="00000400000000000000" pitchFamily="2" charset="-78"/>
              </a:rPr>
              <a:t>را به فعالیتهای </a:t>
            </a:r>
            <a:r>
              <a:rPr lang="fa-IR" sz="2400" dirty="0" smtClean="0">
                <a:latin typeface="Calibri" panose="020F0502020204030204" pitchFamily="34" charset="0"/>
                <a:ea typeface="Calibri" panose="020F0502020204030204" pitchFamily="34" charset="0"/>
                <a:cs typeface="B Nazanin" panose="00000400000000000000" pitchFamily="2" charset="-78"/>
              </a:rPr>
              <a:t>آموزشی، میسر </a:t>
            </a:r>
            <a:r>
              <a:rPr lang="fa-IR" sz="2400" dirty="0">
                <a:latin typeface="Calibri" panose="020F0502020204030204" pitchFamily="34" charset="0"/>
                <a:ea typeface="Calibri" panose="020F0502020204030204" pitchFamily="34" charset="0"/>
                <a:cs typeface="B Nazanin" panose="00000400000000000000" pitchFamily="2" charset="-78"/>
              </a:rPr>
              <a:t>و رسیدن </a:t>
            </a:r>
            <a:r>
              <a:rPr lang="fa-IR" sz="2400" dirty="0" smtClean="0">
                <a:latin typeface="Calibri" panose="020F0502020204030204" pitchFamily="34" charset="0"/>
                <a:ea typeface="Calibri" panose="020F0502020204030204" pitchFamily="34" charset="0"/>
                <a:cs typeface="B Nazanin" panose="00000400000000000000" pitchFamily="2" charset="-78"/>
              </a:rPr>
              <a:t>آنان </a:t>
            </a:r>
            <a:r>
              <a:rPr lang="fa-IR" sz="2400" dirty="0">
                <a:latin typeface="Calibri" panose="020F0502020204030204" pitchFamily="34" charset="0"/>
                <a:ea typeface="Calibri" panose="020F0502020204030204" pitchFamily="34" charset="0"/>
                <a:cs typeface="B Nazanin" panose="00000400000000000000" pitchFamily="2" charset="-78"/>
              </a:rPr>
              <a:t>را به اهداف اجرایی امکان پذیر سازد.محتوای </a:t>
            </a:r>
            <a:r>
              <a:rPr lang="fa-IR" sz="2400" dirty="0" smtClean="0">
                <a:latin typeface="Calibri" panose="020F0502020204030204" pitchFamily="34" charset="0"/>
                <a:ea typeface="Calibri" panose="020F0502020204030204" pitchFamily="34" charset="0"/>
                <a:cs typeface="B Nazanin" panose="00000400000000000000" pitchFamily="2" charset="-78"/>
              </a:rPr>
              <a:t>آموزشی </a:t>
            </a:r>
            <a:r>
              <a:rPr lang="fa-IR" sz="2400" dirty="0">
                <a:latin typeface="Calibri" panose="020F0502020204030204" pitchFamily="34" charset="0"/>
                <a:ea typeface="Calibri" panose="020F0502020204030204" pitchFamily="34" charset="0"/>
                <a:cs typeface="B Nazanin" panose="00000400000000000000" pitchFamily="2" charset="-78"/>
              </a:rPr>
              <a:t>باید بر اساس </a:t>
            </a:r>
            <a:r>
              <a:rPr lang="fa-IR" sz="2400" dirty="0">
                <a:solidFill>
                  <a:srgbClr val="C00000"/>
                </a:solidFill>
                <a:latin typeface="Calibri" panose="020F0502020204030204" pitchFamily="34" charset="0"/>
                <a:ea typeface="Calibri" panose="020F0502020204030204" pitchFamily="34" charset="0"/>
                <a:cs typeface="B Nazanin" panose="00000400000000000000" pitchFamily="2" charset="-78"/>
              </a:rPr>
              <a:t>اهداف </a:t>
            </a:r>
            <a:r>
              <a:rPr lang="fa-IR" sz="2400"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آموزشی</a:t>
            </a:r>
            <a:r>
              <a:rPr lang="fa-IR" sz="2400" dirty="0" smtClean="0">
                <a:latin typeface="Calibri" panose="020F0502020204030204" pitchFamily="34" charset="0"/>
                <a:ea typeface="Calibri" panose="020F0502020204030204" pitchFamily="34" charset="0"/>
                <a:cs typeface="B Nazanin" panose="00000400000000000000" pitchFamily="2" charset="-78"/>
              </a:rPr>
              <a:t> </a:t>
            </a:r>
            <a:r>
              <a:rPr lang="fa-IR" sz="2400" dirty="0">
                <a:latin typeface="Calibri" panose="020F0502020204030204" pitchFamily="34" charset="0"/>
                <a:ea typeface="Calibri" panose="020F0502020204030204" pitchFamily="34" charset="0"/>
                <a:cs typeface="B Nazanin" panose="00000400000000000000" pitchFamily="2" charset="-78"/>
              </a:rPr>
              <a:t>معین تهیه و تنطیم </a:t>
            </a:r>
            <a:r>
              <a:rPr lang="fa-IR" sz="2400" dirty="0" smtClean="0">
                <a:latin typeface="Calibri" panose="020F0502020204030204" pitchFamily="34" charset="0"/>
                <a:ea typeface="Calibri" panose="020F0502020204030204" pitchFamily="34" charset="0"/>
                <a:cs typeface="B Nazanin" panose="00000400000000000000" pitchFamily="2" charset="-78"/>
              </a:rPr>
              <a:t>گردد و </a:t>
            </a:r>
            <a:r>
              <a:rPr lang="fa-IR" sz="2400" dirty="0">
                <a:latin typeface="Calibri" panose="020F0502020204030204" pitchFamily="34" charset="0"/>
                <a:ea typeface="Calibri" panose="020F0502020204030204" pitchFamily="34" charset="0"/>
                <a:cs typeface="B Nazanin" panose="00000400000000000000" pitchFamily="2" charset="-78"/>
              </a:rPr>
              <a:t>دقیقا با اهداف کلی ، </a:t>
            </a:r>
            <a:r>
              <a:rPr lang="fa-IR" sz="2400" dirty="0" smtClean="0">
                <a:latin typeface="Calibri" panose="020F0502020204030204" pitchFamily="34" charset="0"/>
                <a:ea typeface="Calibri" panose="020F0502020204030204" pitchFamily="34" charset="0"/>
                <a:cs typeface="B Nazanin" panose="00000400000000000000" pitchFamily="2" charset="-78"/>
              </a:rPr>
              <a:t>جزئی </a:t>
            </a:r>
            <a:r>
              <a:rPr lang="fa-IR" sz="2400" dirty="0">
                <a:latin typeface="Calibri" panose="020F0502020204030204" pitchFamily="34" charset="0"/>
                <a:ea typeface="Calibri" panose="020F0502020204030204" pitchFamily="34" charset="0"/>
                <a:cs typeface="B Nazanin" panose="00000400000000000000" pitchFamily="2" charset="-78"/>
              </a:rPr>
              <a:t>و رفتاری مطابق و همسو باشد.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marR="0" algn="r">
              <a:lnSpc>
                <a:spcPct val="107000"/>
              </a:lnSpc>
              <a:spcBef>
                <a:spcPts val="0"/>
              </a:spcBef>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در نظام </a:t>
            </a:r>
            <a:r>
              <a:rPr lang="fa-IR" sz="2400" dirty="0" smtClean="0">
                <a:latin typeface="Calibri" panose="020F0502020204030204" pitchFamily="34" charset="0"/>
                <a:ea typeface="Calibri" panose="020F0502020204030204" pitchFamily="34" charset="0"/>
                <a:cs typeface="B Nazanin" panose="00000400000000000000" pitchFamily="2" charset="-78"/>
              </a:rPr>
              <a:t>آموزش </a:t>
            </a:r>
            <a:r>
              <a:rPr lang="fa-IR" sz="2400" dirty="0">
                <a:latin typeface="Calibri" panose="020F0502020204030204" pitchFamily="34" charset="0"/>
                <a:ea typeface="Calibri" panose="020F0502020204030204" pitchFamily="34" charset="0"/>
                <a:cs typeface="B Nazanin" panose="00000400000000000000" pitchFamily="2" charset="-78"/>
              </a:rPr>
              <a:t>و پرورش </a:t>
            </a:r>
            <a:r>
              <a:rPr lang="fa-IR" sz="2400" dirty="0" smtClean="0">
                <a:latin typeface="Calibri" panose="020F0502020204030204" pitchFamily="34" charset="0"/>
                <a:ea typeface="Calibri" panose="020F0502020204030204" pitchFamily="34" charset="0"/>
                <a:cs typeface="B Nazanin" panose="00000400000000000000" pitchFamily="2" charset="-78"/>
              </a:rPr>
              <a:t>ایران، </a:t>
            </a:r>
            <a:r>
              <a:rPr lang="fa-IR" sz="2400" dirty="0">
                <a:latin typeface="Calibri" panose="020F0502020204030204" pitchFamily="34" charset="0"/>
                <a:ea typeface="Calibri" panose="020F0502020204030204" pitchFamily="34" charset="0"/>
                <a:cs typeface="B Nazanin" panose="00000400000000000000" pitchFamily="2" charset="-78"/>
              </a:rPr>
              <a:t>تهیه و تنظیم محتوای آ</a:t>
            </a:r>
            <a:r>
              <a:rPr lang="fa-IR" sz="2400" dirty="0" smtClean="0">
                <a:latin typeface="Calibri" panose="020F0502020204030204" pitchFamily="34" charset="0"/>
                <a:ea typeface="Calibri" panose="020F0502020204030204" pitchFamily="34" charset="0"/>
                <a:cs typeface="B Nazanin" panose="00000400000000000000" pitchFamily="2" charset="-78"/>
              </a:rPr>
              <a:t>موزشی </a:t>
            </a:r>
            <a:r>
              <a:rPr lang="fa-IR" sz="2400" dirty="0">
                <a:latin typeface="Calibri" panose="020F0502020204030204" pitchFamily="34" charset="0"/>
                <a:ea typeface="Calibri" panose="020F0502020204030204" pitchFamily="34" charset="0"/>
                <a:cs typeface="B Nazanin" panose="00000400000000000000" pitchFamily="2" charset="-78"/>
              </a:rPr>
              <a:t>بر عهده "</a:t>
            </a:r>
            <a:r>
              <a:rPr lang="fa-IR" sz="2400" dirty="0">
                <a:solidFill>
                  <a:srgbClr val="C00000"/>
                </a:solidFill>
                <a:latin typeface="Calibri" panose="020F0502020204030204" pitchFamily="34" charset="0"/>
                <a:ea typeface="Calibri" panose="020F0502020204030204" pitchFamily="34" charset="0"/>
                <a:cs typeface="B Nazanin" panose="00000400000000000000" pitchFamily="2" charset="-78"/>
              </a:rPr>
              <a:t>دفتر تحقیقات و برنامه ریزی و تالیف کتاب های درسی </a:t>
            </a:r>
            <a:r>
              <a:rPr lang="fa-IR" sz="2400" dirty="0">
                <a:latin typeface="Calibri" panose="020F0502020204030204" pitchFamily="34" charset="0"/>
                <a:ea typeface="Calibri" panose="020F0502020204030204" pitchFamily="34" charset="0"/>
                <a:cs typeface="B Nazanin" panose="00000400000000000000" pitchFamily="2" charset="-78"/>
              </a:rPr>
              <a:t>"می باشد.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3072006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804" y="1063820"/>
            <a:ext cx="8761413" cy="706964"/>
          </a:xfrm>
        </p:spPr>
        <p:txBody>
          <a:bodyPr/>
          <a:lstStyle/>
          <a:p>
            <a:r>
              <a:rPr lang="fa-IR" dirty="0"/>
              <a:t>تحلیل مفهوم " وسایل آموزشی" </a:t>
            </a:r>
            <a:r>
              <a:rPr lang="fa-IR" dirty="0" smtClean="0"/>
              <a:t>              </a:t>
            </a:r>
            <a:endParaRPr lang="en-US" dirty="0"/>
          </a:p>
        </p:txBody>
      </p:sp>
      <p:sp>
        <p:nvSpPr>
          <p:cNvPr id="3" name="Content Placeholder 2"/>
          <p:cNvSpPr>
            <a:spLocks noGrp="1"/>
          </p:cNvSpPr>
          <p:nvPr>
            <p:ph idx="1"/>
          </p:nvPr>
        </p:nvSpPr>
        <p:spPr>
          <a:xfrm>
            <a:off x="394736" y="2706531"/>
            <a:ext cx="11234886" cy="3416300"/>
          </a:xfrm>
        </p:spPr>
        <p:txBody>
          <a:bodyPr>
            <a:normAutofit/>
          </a:bodyPr>
          <a:lstStyle/>
          <a:p>
            <a:pPr algn="r" rtl="1"/>
            <a:r>
              <a:rPr lang="fa-IR" sz="2800" dirty="0">
                <a:cs typeface="B Nazanin" panose="00000400000000000000" pitchFamily="2" charset="-78"/>
              </a:rPr>
              <a:t>وسایل کمک اموزشی به کلیه تجهیزات و امکاناتی اطلاق  می شود که می توانند در محیط اموزشی شرایطی را بوجود اورند که در ان شرایط ، یادگیری سریعتر ، اسانتر ، بهتر، بادوام تر و موثرتر باشد . عده ای از متخصصان تعلیم و تربیت ، بجای مفهوم وسایل کمک اموزشی ، تعریف "ارتباطی " آ ن را استفاده می کنند . در تعریف " ارتباطی" وسایل امورشی حامل هایی هستند برای ایجاد ارتباط صحیح ، موثر و پایدار با شاگرد .با این تعبیر وسایل اموزشی جز لازم و حتمی اموزش و یادگیری هستند .اگر راه یا وسیله نباشد برقراری ارتباط بین معلم و شاگرد و در نتیجه موضوع تدریس را مشکل می کند . </a:t>
            </a:r>
            <a:endParaRPr lang="en-US" sz="2800" dirty="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2598304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انواع وسایل </a:t>
            </a:r>
            <a:r>
              <a:rPr lang="fa-IR" dirty="0" smtClean="0"/>
              <a:t>آموزشی                       </a:t>
            </a:r>
            <a:endParaRPr lang="en-US" dirty="0"/>
          </a:p>
        </p:txBody>
      </p:sp>
      <p:sp>
        <p:nvSpPr>
          <p:cNvPr id="3" name="Content Placeholder 2"/>
          <p:cNvSpPr>
            <a:spLocks noGrp="1"/>
          </p:cNvSpPr>
          <p:nvPr>
            <p:ph idx="1"/>
          </p:nvPr>
        </p:nvSpPr>
        <p:spPr>
          <a:xfrm>
            <a:off x="1502685" y="2835319"/>
            <a:ext cx="8761412" cy="3416300"/>
          </a:xfrm>
        </p:spPr>
        <p:txBody>
          <a:bodyPr/>
          <a:lstStyle/>
          <a:p>
            <a:pPr algn="r" rtl="1"/>
            <a:r>
              <a:rPr lang="fa-IR" sz="2400" dirty="0">
                <a:cs typeface="B Nazanin" panose="00000400000000000000" pitchFamily="2" charset="-78"/>
              </a:rPr>
              <a:t>وسایل آموزشی را از نظر نقشی که در فرایند اموزشی ایفاء می کنند به دو دسته تقسیم می شوند : </a:t>
            </a:r>
            <a:endParaRPr lang="fa-IR" sz="2400" dirty="0" smtClean="0">
              <a:cs typeface="B Nazanin" panose="00000400000000000000" pitchFamily="2" charset="-78"/>
            </a:endParaRPr>
          </a:p>
          <a:p>
            <a:pPr marL="0" indent="0" algn="r" rtl="1">
              <a:buNone/>
            </a:pPr>
            <a:endParaRPr lang="en-US" sz="2400" dirty="0">
              <a:cs typeface="B Nazanin" panose="00000400000000000000" pitchFamily="2" charset="-78"/>
            </a:endParaRPr>
          </a:p>
          <a:p>
            <a:pPr algn="r" rtl="1"/>
            <a:r>
              <a:rPr lang="fa-IR" sz="2400" b="1" dirty="0">
                <a:cs typeface="B Nazanin" panose="00000400000000000000" pitchFamily="2" charset="-78"/>
              </a:rPr>
              <a:t>وسایل </a:t>
            </a:r>
            <a:r>
              <a:rPr lang="fa-IR" sz="2400" b="1" dirty="0" smtClean="0">
                <a:cs typeface="B Nazanin" panose="00000400000000000000" pitchFamily="2" charset="-78"/>
              </a:rPr>
              <a:t>آموزشی </a:t>
            </a:r>
            <a:r>
              <a:rPr lang="fa-IR" sz="2400" b="1" dirty="0">
                <a:cs typeface="B Nazanin" panose="00000400000000000000" pitchFamily="2" charset="-78"/>
              </a:rPr>
              <a:t>معیاری </a:t>
            </a:r>
            <a:endParaRPr lang="en-US" sz="2400" b="1" dirty="0">
              <a:cs typeface="B Nazanin" panose="00000400000000000000" pitchFamily="2" charset="-78"/>
            </a:endParaRPr>
          </a:p>
          <a:p>
            <a:pPr algn="r" rtl="1"/>
            <a:r>
              <a:rPr lang="fa-IR" sz="2400" b="1" dirty="0" smtClean="0">
                <a:cs typeface="B Nazanin" panose="00000400000000000000" pitchFamily="2" charset="-78"/>
              </a:rPr>
              <a:t>وسایل </a:t>
            </a:r>
            <a:r>
              <a:rPr lang="fa-IR" sz="2400" b="1" dirty="0">
                <a:cs typeface="B Nazanin" panose="00000400000000000000" pitchFamily="2" charset="-78"/>
              </a:rPr>
              <a:t>تسهیل کننده </a:t>
            </a:r>
            <a:endParaRPr lang="en-US" sz="2400" b="1" dirty="0">
              <a:cs typeface="B Nazanin" panose="00000400000000000000" pitchFamily="2" charset="-78"/>
            </a:endParaRPr>
          </a:p>
          <a:p>
            <a:pPr algn="r" rtl="1"/>
            <a:endParaRPr lang="en-US" b="1" dirty="0"/>
          </a:p>
        </p:txBody>
      </p:sp>
    </p:spTree>
    <p:extLst>
      <p:ext uri="{BB962C8B-B14F-4D97-AF65-F5344CB8AC3E}">
        <p14:creationId xmlns:p14="http://schemas.microsoft.com/office/powerpoint/2010/main" val="131424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1038062"/>
            <a:ext cx="8761413" cy="706964"/>
          </a:xfrm>
        </p:spPr>
        <p:txBody>
          <a:bodyPr/>
          <a:lstStyle/>
          <a:p>
            <a:r>
              <a:rPr lang="fa-IR" dirty="0"/>
              <a:t>وسایل </a:t>
            </a:r>
            <a:r>
              <a:rPr lang="fa-IR" dirty="0" smtClean="0"/>
              <a:t>آموزشی </a:t>
            </a:r>
            <a:r>
              <a:rPr lang="fa-IR" dirty="0"/>
              <a:t>معیاری </a:t>
            </a:r>
            <a:r>
              <a:rPr lang="fa-IR" dirty="0" smtClean="0"/>
              <a:t>                     </a:t>
            </a:r>
            <a:endParaRPr lang="en-US" dirty="0"/>
          </a:p>
        </p:txBody>
      </p:sp>
      <p:sp>
        <p:nvSpPr>
          <p:cNvPr id="3" name="Content Placeholder 2"/>
          <p:cNvSpPr>
            <a:spLocks noGrp="1"/>
          </p:cNvSpPr>
          <p:nvPr>
            <p:ph idx="1"/>
          </p:nvPr>
        </p:nvSpPr>
        <p:spPr>
          <a:xfrm>
            <a:off x="1335259" y="2384559"/>
            <a:ext cx="8761412" cy="3416300"/>
          </a:xfrm>
        </p:spPr>
        <p:txBody>
          <a:bodyPr>
            <a:normAutofit/>
          </a:bodyPr>
          <a:lstStyle/>
          <a:p>
            <a:pPr algn="r" rtl="1"/>
            <a:r>
              <a:rPr lang="fa-IR" sz="2400" dirty="0">
                <a:cs typeface="B Nazanin" panose="00000400000000000000" pitchFamily="2" charset="-78"/>
              </a:rPr>
              <a:t>وسایلی هستند که از فراگیر خواسته می شود برای نشان دادن کارایی آموخته هایش ، آنها  را شرح </a:t>
            </a:r>
            <a:r>
              <a:rPr lang="fa-IR" sz="2400" dirty="0" smtClean="0">
                <a:cs typeface="B Nazanin" panose="00000400000000000000" pitchFamily="2" charset="-78"/>
              </a:rPr>
              <a:t>دهد، تفسیر کند، دوباره </a:t>
            </a:r>
            <a:r>
              <a:rPr lang="fa-IR" sz="2400" dirty="0">
                <a:cs typeface="B Nazanin" panose="00000400000000000000" pitchFamily="2" charset="-78"/>
              </a:rPr>
              <a:t>بسازد یا مشخص کند. این وسایل </a:t>
            </a:r>
            <a:r>
              <a:rPr lang="fa-IR" sz="2400" dirty="0" smtClean="0">
                <a:cs typeface="B Nazanin" panose="00000400000000000000" pitchFamily="2" charset="-78"/>
              </a:rPr>
              <a:t>جزئی </a:t>
            </a:r>
            <a:r>
              <a:rPr lang="fa-IR" sz="2400" dirty="0">
                <a:cs typeface="B Nazanin" panose="00000400000000000000" pitchFamily="2" charset="-78"/>
              </a:rPr>
              <a:t>از معیارهای یادگیری هستند و اهدف فعالیتهای آموزشی آورده شده اند مانند اکثر ابزارهای آموزشی در رشته های فنی و حرفه ای و اتومبیل در آموزش رانندگی </a:t>
            </a:r>
            <a:r>
              <a:rPr lang="fa-IR" sz="2400" dirty="0" smtClean="0">
                <a:cs typeface="B Nazanin" panose="00000400000000000000" pitchFamily="2" charset="-78"/>
              </a:rPr>
              <a:t>.</a:t>
            </a:r>
            <a:endParaRPr lang="en-US" sz="2400" dirty="0">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1154955" y="4224271"/>
            <a:ext cx="3873408" cy="2427700"/>
          </a:xfrm>
          <a:prstGeom prst="rect">
            <a:avLst/>
          </a:prstGeom>
        </p:spPr>
      </p:pic>
      <p:pic>
        <p:nvPicPr>
          <p:cNvPr id="7" name="Picture 6"/>
          <p:cNvPicPr>
            <a:picLocks noChangeAspect="1"/>
          </p:cNvPicPr>
          <p:nvPr/>
        </p:nvPicPr>
        <p:blipFill>
          <a:blip r:embed="rId3"/>
          <a:stretch>
            <a:fillRect/>
          </a:stretch>
        </p:blipFill>
        <p:spPr>
          <a:xfrm>
            <a:off x="5074859" y="4255797"/>
            <a:ext cx="3618380" cy="2523794"/>
          </a:xfrm>
          <a:prstGeom prst="rect">
            <a:avLst/>
          </a:prstGeom>
        </p:spPr>
      </p:pic>
    </p:spTree>
    <p:extLst>
      <p:ext uri="{BB962C8B-B14F-4D97-AF65-F5344CB8AC3E}">
        <p14:creationId xmlns:p14="http://schemas.microsoft.com/office/powerpoint/2010/main" val="1756108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651" y="1063820"/>
            <a:ext cx="8761413" cy="706964"/>
          </a:xfrm>
        </p:spPr>
        <p:txBody>
          <a:bodyPr/>
          <a:lstStyle/>
          <a:p>
            <a:r>
              <a:rPr lang="fa-IR" dirty="0"/>
              <a:t>وسایل تسهیل کننده </a:t>
            </a:r>
            <a:r>
              <a:rPr lang="fa-IR" dirty="0" smtClean="0"/>
              <a:t>                      </a:t>
            </a:r>
            <a:endParaRPr lang="en-US" dirty="0"/>
          </a:p>
        </p:txBody>
      </p:sp>
      <p:sp>
        <p:nvSpPr>
          <p:cNvPr id="3" name="Content Placeholder 2"/>
          <p:cNvSpPr>
            <a:spLocks noGrp="1"/>
          </p:cNvSpPr>
          <p:nvPr>
            <p:ph idx="1"/>
          </p:nvPr>
        </p:nvSpPr>
        <p:spPr>
          <a:xfrm>
            <a:off x="1399651" y="3144412"/>
            <a:ext cx="8761412" cy="3416300"/>
          </a:xfrm>
        </p:spPr>
        <p:txBody>
          <a:bodyPr>
            <a:normAutofit/>
          </a:bodyPr>
          <a:lstStyle/>
          <a:p>
            <a:pPr algn="r" rtl="1"/>
            <a:r>
              <a:rPr lang="fa-IR" sz="3200" dirty="0">
                <a:cs typeface="B Nazanin" panose="00000400000000000000" pitchFamily="2" charset="-78"/>
              </a:rPr>
              <a:t>نقش این وسایل کمک برای درک بهتر مطلب یا اطلاع بیشتر از موضوع ،پدیده و فعالیت مورد نظر است. این وسایل جزیی از معیارهای مورد نظر فعالیتهای آموزشی نیستند.</a:t>
            </a:r>
            <a:endParaRPr lang="en-US" sz="3200" dirty="0">
              <a:cs typeface="B Nazanin" panose="00000400000000000000" pitchFamily="2" charset="-78"/>
            </a:endParaRPr>
          </a:p>
        </p:txBody>
      </p:sp>
    </p:spTree>
    <p:extLst>
      <p:ext uri="{BB962C8B-B14F-4D97-AF65-F5344CB8AC3E}">
        <p14:creationId xmlns:p14="http://schemas.microsoft.com/office/powerpoint/2010/main" val="1919069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99" y="1063821"/>
            <a:ext cx="8761413" cy="706964"/>
          </a:xfrm>
        </p:spPr>
        <p:txBody>
          <a:bodyPr/>
          <a:lstStyle/>
          <a:p>
            <a:r>
              <a:rPr lang="fa-IR" dirty="0"/>
              <a:t>تفاوت وسایل معیاری با تسهیل کننده </a:t>
            </a:r>
            <a:r>
              <a:rPr lang="fa-IR" dirty="0" smtClean="0"/>
              <a:t>           </a:t>
            </a:r>
            <a:endParaRPr lang="en-US" dirty="0"/>
          </a:p>
        </p:txBody>
      </p:sp>
      <p:sp>
        <p:nvSpPr>
          <p:cNvPr id="3" name="Content Placeholder 2"/>
          <p:cNvSpPr>
            <a:spLocks noGrp="1"/>
          </p:cNvSpPr>
          <p:nvPr>
            <p:ph idx="1"/>
          </p:nvPr>
        </p:nvSpPr>
        <p:spPr>
          <a:xfrm>
            <a:off x="1399654" y="2964108"/>
            <a:ext cx="8761412" cy="3416300"/>
          </a:xfrm>
        </p:spPr>
        <p:txBody>
          <a:bodyPr>
            <a:normAutofit/>
          </a:bodyPr>
          <a:lstStyle/>
          <a:p>
            <a:pPr algn="r" rtl="1"/>
            <a:r>
              <a:rPr lang="fa-IR" sz="2800" dirty="0">
                <a:cs typeface="B Nazanin" panose="00000400000000000000" pitchFamily="2" charset="-78"/>
              </a:rPr>
              <a:t>رسانه های معیاری یادگیری را از راه تمرین و مهارت آسان می کنند و جز فرایند یا دگیری هستند و حضور آنان  تا انتهای </a:t>
            </a:r>
            <a:r>
              <a:rPr lang="fa-IR" sz="2800" dirty="0" smtClean="0">
                <a:cs typeface="B Nazanin" panose="00000400000000000000" pitchFamily="2" charset="-78"/>
              </a:rPr>
              <a:t>آموزش </a:t>
            </a:r>
            <a:r>
              <a:rPr lang="fa-IR" sz="2800" dirty="0">
                <a:cs typeface="B Nazanin" panose="00000400000000000000" pitchFamily="2" charset="-78"/>
              </a:rPr>
              <a:t>حتی هنگام ارزشیابی الزامی است</a:t>
            </a:r>
            <a:r>
              <a:rPr lang="fa-IR" sz="2800" dirty="0" smtClean="0">
                <a:cs typeface="B Nazanin" panose="00000400000000000000" pitchFamily="2" charset="-78"/>
              </a:rPr>
              <a:t>. اما </a:t>
            </a:r>
            <a:r>
              <a:rPr lang="fa-IR" sz="2800" dirty="0">
                <a:cs typeface="B Nazanin" panose="00000400000000000000" pitchFamily="2" charset="-78"/>
              </a:rPr>
              <a:t>رسانهای تسهیل کننده به شاگردان کمک می کنند تا مهارت  کسب کنند و باید ضمن یادگیری از محیط آموزشی خارج شوند. </a:t>
            </a:r>
            <a:endParaRPr lang="en-US" sz="2800" dirty="0">
              <a:cs typeface="B Nazanin" panose="00000400000000000000" pitchFamily="2" charset="-78"/>
            </a:endParaRPr>
          </a:p>
        </p:txBody>
      </p:sp>
    </p:spTree>
    <p:extLst>
      <p:ext uri="{BB962C8B-B14F-4D97-AF65-F5344CB8AC3E}">
        <p14:creationId xmlns:p14="http://schemas.microsoft.com/office/powerpoint/2010/main" val="4117937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503" y="1012305"/>
            <a:ext cx="8761413" cy="706964"/>
          </a:xfrm>
        </p:spPr>
        <p:txBody>
          <a:bodyPr/>
          <a:lstStyle/>
          <a:p>
            <a:r>
              <a:rPr lang="fa-IR" dirty="0"/>
              <a:t>انواع وسایل </a:t>
            </a:r>
            <a:r>
              <a:rPr lang="fa-IR" dirty="0" smtClean="0"/>
              <a:t>آموزشی </a:t>
            </a:r>
            <a:r>
              <a:rPr lang="fa-IR" dirty="0"/>
              <a:t>از نظر احتیاج به برق </a:t>
            </a:r>
            <a:r>
              <a:rPr lang="fa-IR" dirty="0" smtClean="0"/>
              <a:t>       </a:t>
            </a:r>
            <a:endParaRPr lang="en-US" dirty="0"/>
          </a:p>
        </p:txBody>
      </p:sp>
      <p:sp>
        <p:nvSpPr>
          <p:cNvPr id="3" name="Content Placeholder 2"/>
          <p:cNvSpPr>
            <a:spLocks noGrp="1"/>
          </p:cNvSpPr>
          <p:nvPr>
            <p:ph idx="1"/>
          </p:nvPr>
        </p:nvSpPr>
        <p:spPr>
          <a:xfrm>
            <a:off x="-133300" y="2325531"/>
            <a:ext cx="11853074" cy="4822244"/>
          </a:xfrm>
        </p:spPr>
        <p:txBody>
          <a:bodyPr>
            <a:normAutofit/>
          </a:bodyPr>
          <a:lstStyle/>
          <a:p>
            <a:pPr algn="r" rtl="1"/>
            <a:r>
              <a:rPr lang="fa-IR" sz="2400" b="1" dirty="0">
                <a:cs typeface="B Nazanin" panose="00000400000000000000" pitchFamily="2" charset="-78"/>
              </a:rPr>
              <a:t>وسایل برقی</a:t>
            </a:r>
            <a:r>
              <a:rPr lang="fa-IR" sz="2400" dirty="0">
                <a:cs typeface="B Nazanin" panose="00000400000000000000" pitchFamily="2" charset="-78"/>
              </a:rPr>
              <a:t>: که به دو دسته تقسیم می شوند </a:t>
            </a:r>
            <a:endParaRPr lang="fa-IR" sz="2400" dirty="0" smtClean="0">
              <a:cs typeface="B Nazanin" panose="00000400000000000000" pitchFamily="2" charset="-78"/>
            </a:endParaRPr>
          </a:p>
          <a:p>
            <a:pPr algn="r" rtl="1">
              <a:buFont typeface="Wingdings" panose="05000000000000000000" pitchFamily="2" charset="2"/>
              <a:buChar char="ü"/>
            </a:pPr>
            <a:r>
              <a:rPr lang="fa-IR" sz="2400" dirty="0" smtClean="0">
                <a:cs typeface="B Nazanin" panose="00000400000000000000" pitchFamily="2" charset="-78"/>
              </a:rPr>
              <a:t>الف </a:t>
            </a:r>
            <a:r>
              <a:rPr lang="fa-IR" sz="2400" dirty="0">
                <a:cs typeface="B Nazanin" panose="00000400000000000000" pitchFamily="2" charset="-78"/>
              </a:rPr>
              <a:t>) نور تاب فیلم ، اسلاید ،طلق های </a:t>
            </a:r>
            <a:r>
              <a:rPr lang="fa-IR" sz="2400" dirty="0" smtClean="0">
                <a:cs typeface="B Nazanin" panose="00000400000000000000" pitchFamily="2" charset="-78"/>
              </a:rPr>
              <a:t>شفاف</a:t>
            </a:r>
          </a:p>
          <a:p>
            <a:pPr algn="r" rtl="1">
              <a:buFont typeface="Wingdings" panose="05000000000000000000" pitchFamily="2" charset="2"/>
              <a:buChar char="ü"/>
            </a:pPr>
            <a:r>
              <a:rPr lang="fa-IR" sz="2400" dirty="0" smtClean="0">
                <a:cs typeface="B Nazanin" panose="00000400000000000000" pitchFamily="2" charset="-78"/>
              </a:rPr>
              <a:t> </a:t>
            </a:r>
            <a:r>
              <a:rPr lang="fa-IR" sz="2400" dirty="0">
                <a:cs typeface="B Nazanin" panose="00000400000000000000" pitchFamily="2" charset="-78"/>
              </a:rPr>
              <a:t>ب) غیر نور تاب : نوارهای صوتی </a:t>
            </a:r>
            <a:endParaRPr lang="fa-IR" sz="2400" dirty="0" smtClean="0">
              <a:cs typeface="B Nazanin" panose="00000400000000000000" pitchFamily="2" charset="-78"/>
            </a:endParaRPr>
          </a:p>
          <a:p>
            <a:pPr algn="r" rtl="1">
              <a:buFont typeface="Wingdings" panose="05000000000000000000" pitchFamily="2" charset="2"/>
              <a:buChar char="ü"/>
            </a:pPr>
            <a:endParaRPr lang="en-US" sz="2400" dirty="0">
              <a:cs typeface="B Nazanin" panose="00000400000000000000" pitchFamily="2" charset="-78"/>
            </a:endParaRPr>
          </a:p>
          <a:p>
            <a:pPr algn="r" rtl="1"/>
            <a:r>
              <a:rPr lang="fa-IR" sz="2400" b="1" dirty="0">
                <a:cs typeface="B Nazanin" panose="00000400000000000000" pitchFamily="2" charset="-78"/>
              </a:rPr>
              <a:t>وسایل غیر برقی </a:t>
            </a:r>
            <a:r>
              <a:rPr lang="fa-IR" sz="2400" dirty="0">
                <a:cs typeface="B Nazanin" panose="00000400000000000000" pitchFamily="2" charset="-78"/>
              </a:rPr>
              <a:t>: کره ،نقشه، پوستر، انواع نمودارها و جداول </a:t>
            </a:r>
            <a:endParaRPr lang="en-US" sz="2400" dirty="0">
              <a:cs typeface="B Nazanin" panose="00000400000000000000" pitchFamily="2" charset="-78"/>
            </a:endParaRPr>
          </a:p>
          <a:p>
            <a:pPr algn="r" rtl="1"/>
            <a:r>
              <a:rPr lang="fa-IR" sz="2400" dirty="0">
                <a:cs typeface="B Nazanin" panose="00000400000000000000" pitchFamily="2" charset="-78"/>
              </a:rPr>
              <a:t>باید توجه داشت که برقی بودن یا نبودن وسیله ی آموزشی دلیل بر برتری آن نیست .بلکه بیشترین اهمیت یک وسیله ،چگونگی انتخاب ، و بکارگیری آن در فرایند آموزش با توجه به امکانات و شرایط آموزشی است. </a:t>
            </a:r>
            <a:endParaRPr lang="en-US" sz="2400" dirty="0">
              <a:cs typeface="B Nazanin" panose="00000400000000000000" pitchFamily="2" charset="-78"/>
            </a:endParaRPr>
          </a:p>
          <a:p>
            <a:pPr algn="r" rtl="1"/>
            <a:r>
              <a:rPr lang="fa-IR" sz="2400" dirty="0" smtClean="0">
                <a:cs typeface="B Nazanin" panose="00000400000000000000" pitchFamily="2" charset="-78"/>
              </a:rPr>
              <a:t>اهمیت </a:t>
            </a:r>
            <a:r>
              <a:rPr lang="fa-IR" sz="2400" dirty="0">
                <a:cs typeface="B Nazanin" panose="00000400000000000000" pitchFamily="2" charset="-78"/>
              </a:rPr>
              <a:t>این تقسیم بندی در این است که نشان می دهد کدامیک از وسایل در مناطق محروم از برق قابل استفاده است. </a:t>
            </a:r>
            <a:endParaRPr lang="en-US" sz="2400" dirty="0">
              <a:cs typeface="B Nazanin" panose="00000400000000000000" pitchFamily="2" charset="-78"/>
            </a:endParaRP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3816663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684" y="1025184"/>
            <a:ext cx="8761413" cy="706964"/>
          </a:xfrm>
        </p:spPr>
        <p:txBody>
          <a:bodyPr/>
          <a:lstStyle/>
          <a:p>
            <a:r>
              <a:rPr lang="fa-IR" dirty="0"/>
              <a:t>نقش وسایل آموزشی در فرایند آموزش و یادگیری </a:t>
            </a:r>
            <a:r>
              <a:rPr lang="fa-IR" dirty="0" smtClean="0"/>
              <a:t>    </a:t>
            </a:r>
            <a:endParaRPr lang="en-US" dirty="0"/>
          </a:p>
        </p:txBody>
      </p:sp>
      <p:sp>
        <p:nvSpPr>
          <p:cNvPr id="3" name="Content Placeholder 2"/>
          <p:cNvSpPr>
            <a:spLocks noGrp="1"/>
          </p:cNvSpPr>
          <p:nvPr>
            <p:ph idx="1"/>
          </p:nvPr>
        </p:nvSpPr>
        <p:spPr>
          <a:xfrm>
            <a:off x="897013" y="2525154"/>
            <a:ext cx="9972756" cy="4332846"/>
          </a:xfrm>
        </p:spPr>
        <p:txBody>
          <a:bodyPr>
            <a:normAutofit/>
          </a:bodyPr>
          <a:lstStyle/>
          <a:p>
            <a:pPr algn="r" rtl="1"/>
            <a:r>
              <a:rPr lang="fa-IR" sz="2400" dirty="0">
                <a:cs typeface="B Nazanin" panose="00000400000000000000" pitchFamily="2" charset="-78"/>
              </a:rPr>
              <a:t>نقش وسایل آموزشی بیشتر در چگونگی انتقال مفاهیم به شاگردان نهفته است . مهمترین نقش این وسایل در انتقال و تفهیم مطالب عبارتند از : </a:t>
            </a:r>
            <a:endParaRPr lang="fa-IR" sz="2400" dirty="0" smtClean="0">
              <a:cs typeface="B Nazanin" panose="00000400000000000000" pitchFamily="2" charset="-78"/>
            </a:endParaRPr>
          </a:p>
          <a:p>
            <a:pPr marL="0" indent="0" algn="r" rtl="1">
              <a:buNone/>
            </a:pPr>
            <a:endParaRPr lang="en-US" sz="2400" dirty="0">
              <a:cs typeface="B Nazanin" panose="00000400000000000000" pitchFamily="2" charset="-78"/>
            </a:endParaRPr>
          </a:p>
          <a:p>
            <a:pPr lvl="0" algn="r" rtl="1"/>
            <a:r>
              <a:rPr lang="fa-IR" sz="2400" dirty="0">
                <a:cs typeface="B Nazanin" panose="00000400000000000000" pitchFamily="2" charset="-78"/>
              </a:rPr>
              <a:t>یادگیری را ملموس ساخته و یادگیرنده از مفاهیم انتزاعی فاصله می گیرد . </a:t>
            </a:r>
            <a:endParaRPr lang="en-US" sz="2400" dirty="0">
              <a:cs typeface="B Nazanin" panose="00000400000000000000" pitchFamily="2" charset="-78"/>
            </a:endParaRPr>
          </a:p>
          <a:p>
            <a:pPr lvl="0" algn="r" rtl="1"/>
            <a:r>
              <a:rPr lang="fa-IR" sz="2400" dirty="0">
                <a:cs typeface="B Nazanin" panose="00000400000000000000" pitchFamily="2" charset="-78"/>
              </a:rPr>
              <a:t>علاقه و توجه یادگیرندکان را برمی انگیزد. </a:t>
            </a:r>
            <a:endParaRPr lang="en-US" sz="2400" dirty="0">
              <a:cs typeface="B Nazanin" panose="00000400000000000000" pitchFamily="2" charset="-78"/>
            </a:endParaRPr>
          </a:p>
          <a:p>
            <a:pPr lvl="0" algn="r" rtl="1"/>
            <a:r>
              <a:rPr lang="fa-IR" sz="2400" dirty="0">
                <a:cs typeface="B Nazanin" panose="00000400000000000000" pitchFamily="2" charset="-78"/>
              </a:rPr>
              <a:t>اساس یادگیری تدریجی و تکمیلی را فراهم می کند و آنرا دایمی می کند. </a:t>
            </a:r>
            <a:endParaRPr lang="en-US" sz="2400" dirty="0">
              <a:cs typeface="B Nazanin" panose="00000400000000000000" pitchFamily="2" charset="-78"/>
            </a:endParaRPr>
          </a:p>
          <a:p>
            <a:pPr lvl="0" algn="r" rtl="1"/>
            <a:r>
              <a:rPr lang="fa-IR" sz="2400" dirty="0">
                <a:cs typeface="B Nazanin" panose="00000400000000000000" pitchFamily="2" charset="-78"/>
              </a:rPr>
              <a:t>تجارب واقعی و حقیقی را در اختیار فرد قرار می دهد. </a:t>
            </a:r>
            <a:endParaRPr lang="en-US" sz="2400" dirty="0">
              <a:cs typeface="B Nazanin" panose="00000400000000000000" pitchFamily="2" charset="-78"/>
            </a:endParaRPr>
          </a:p>
          <a:p>
            <a:pPr lvl="0" algn="r" rtl="1"/>
            <a:r>
              <a:rPr lang="fa-IR" sz="2400" dirty="0">
                <a:cs typeface="B Nazanin" panose="00000400000000000000" pitchFamily="2" charset="-78"/>
              </a:rPr>
              <a:t>معنا و مفاهیم آم.زشی را سریعتر منقل می کند. </a:t>
            </a:r>
            <a:endParaRPr lang="en-US" sz="2400" dirty="0">
              <a:cs typeface="B Nazanin" panose="00000400000000000000" pitchFamily="2" charset="-78"/>
            </a:endParaRP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2887950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98" y="1025183"/>
            <a:ext cx="8761413" cy="706964"/>
          </a:xfrm>
        </p:spPr>
        <p:txBody>
          <a:bodyPr/>
          <a:lstStyle/>
          <a:p>
            <a:r>
              <a:rPr lang="fa-IR" sz="2400" dirty="0"/>
              <a:t>معرفی تعدادی از وسایل کمک آموزشی که در نظام آموزشی کاربرد </a:t>
            </a:r>
            <a:r>
              <a:rPr lang="fa-IR" sz="2400" dirty="0" smtClean="0"/>
              <a:t>دارند</a:t>
            </a:r>
            <a:r>
              <a:rPr lang="fa-IR" dirty="0" smtClean="0"/>
              <a:t>     </a:t>
            </a:r>
            <a:endParaRPr lang="en-US" dirty="0"/>
          </a:p>
        </p:txBody>
      </p:sp>
      <p:sp>
        <p:nvSpPr>
          <p:cNvPr id="3" name="Content Placeholder 2"/>
          <p:cNvSpPr>
            <a:spLocks noGrp="1"/>
          </p:cNvSpPr>
          <p:nvPr>
            <p:ph idx="1"/>
          </p:nvPr>
        </p:nvSpPr>
        <p:spPr>
          <a:xfrm>
            <a:off x="1554198" y="2016438"/>
            <a:ext cx="8761416" cy="4667698"/>
          </a:xfrm>
        </p:spPr>
        <p:txBody>
          <a:bodyPr/>
          <a:lstStyle/>
          <a:p>
            <a:pPr algn="r" rtl="1"/>
            <a:endParaRPr lang="fa-IR" dirty="0"/>
          </a:p>
          <a:p>
            <a:pPr algn="r" rtl="1"/>
            <a:r>
              <a:rPr lang="fa-IR" sz="2400" dirty="0">
                <a:cs typeface="B Nazanin" panose="00000400000000000000" pitchFamily="2" charset="-78"/>
              </a:rPr>
              <a:t>الف) نور تاب : </a:t>
            </a:r>
            <a:endParaRPr lang="fa-IR" sz="2400" dirty="0" smtClean="0">
              <a:cs typeface="B Nazanin" panose="00000400000000000000" pitchFamily="2" charset="-78"/>
            </a:endParaRPr>
          </a:p>
          <a:p>
            <a:pPr marL="0" indent="0" algn="r" rtl="1">
              <a:buNone/>
            </a:pPr>
            <a:endParaRPr lang="fa-IR" sz="2400" dirty="0" smtClean="0">
              <a:cs typeface="B Nazanin" panose="00000400000000000000" pitchFamily="2" charset="-78"/>
            </a:endParaRPr>
          </a:p>
          <a:p>
            <a:pPr algn="r" rtl="1">
              <a:buFont typeface="Wingdings" panose="05000000000000000000" pitchFamily="2" charset="2"/>
              <a:buChar char="ü"/>
            </a:pPr>
            <a:r>
              <a:rPr lang="fa-IR" sz="2400" dirty="0" smtClean="0">
                <a:cs typeface="B Nazanin" panose="00000400000000000000" pitchFamily="2" charset="-78"/>
              </a:rPr>
              <a:t>ثابت </a:t>
            </a:r>
            <a:r>
              <a:rPr lang="fa-IR" sz="2400" dirty="0">
                <a:cs typeface="B Nazanin" panose="00000400000000000000" pitchFamily="2" charset="-78"/>
              </a:rPr>
              <a:t>فیلم استریپ ،اسلاید ،طلقهای شفاف 	</a:t>
            </a:r>
          </a:p>
          <a:p>
            <a:pPr algn="r" rtl="1">
              <a:buFont typeface="Wingdings" panose="05000000000000000000" pitchFamily="2" charset="2"/>
              <a:buChar char="ü"/>
            </a:pPr>
            <a:r>
              <a:rPr lang="fa-IR" sz="2400" dirty="0" smtClean="0">
                <a:cs typeface="B Nazanin" panose="00000400000000000000" pitchFamily="2" charset="-78"/>
              </a:rPr>
              <a:t>متحرک </a:t>
            </a:r>
            <a:r>
              <a:rPr lang="fa-IR" sz="2400" dirty="0">
                <a:cs typeface="B Nazanin" panose="00000400000000000000" pitchFamily="2" charset="-78"/>
              </a:rPr>
              <a:t>مانند فیلمهای 8و 12 میلیمتری        </a:t>
            </a:r>
          </a:p>
          <a:p>
            <a:pPr algn="r" rtl="1">
              <a:buFont typeface="Wingdings" panose="05000000000000000000" pitchFamily="2" charset="2"/>
              <a:buChar char="ü"/>
            </a:pPr>
            <a:r>
              <a:rPr lang="fa-IR" sz="2400" dirty="0">
                <a:cs typeface="B Nazanin" panose="00000400000000000000" pitchFamily="2" charset="-78"/>
              </a:rPr>
              <a:t>تصاویر آموزشی </a:t>
            </a:r>
          </a:p>
          <a:p>
            <a:pPr algn="r" rtl="1"/>
            <a:endParaRPr lang="fa-IR" sz="2400" dirty="0">
              <a:cs typeface="B Nazanin" panose="00000400000000000000" pitchFamily="2" charset="-78"/>
            </a:endParaRPr>
          </a:p>
          <a:p>
            <a:pPr algn="r" rtl="1"/>
            <a:r>
              <a:rPr lang="fa-IR" sz="2400" dirty="0">
                <a:cs typeface="B Nazanin" panose="00000400000000000000" pitchFamily="2" charset="-78"/>
              </a:rPr>
              <a:t>ب)غیر نورتاب :این وسایل به دلیل فراوانی ، سهولت </a:t>
            </a:r>
            <a:r>
              <a:rPr lang="fa-IR" sz="2400" dirty="0" smtClean="0">
                <a:cs typeface="B Nazanin" panose="00000400000000000000" pitchFamily="2" charset="-78"/>
              </a:rPr>
              <a:t>کاربرد وعدم نیاز به برق در سیستم اموزشی ما اهمیت  خاصی دارند .  </a:t>
            </a:r>
          </a:p>
          <a:p>
            <a:pPr algn="r" rtl="1"/>
            <a:endParaRPr lang="en-US" dirty="0"/>
          </a:p>
        </p:txBody>
      </p:sp>
    </p:spTree>
    <p:extLst>
      <p:ext uri="{BB962C8B-B14F-4D97-AF65-F5344CB8AC3E}">
        <p14:creationId xmlns:p14="http://schemas.microsoft.com/office/powerpoint/2010/main" val="1567097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257" y="1089578"/>
            <a:ext cx="8761413" cy="706964"/>
          </a:xfrm>
        </p:spPr>
        <p:txBody>
          <a:bodyPr/>
          <a:lstStyle/>
          <a:p>
            <a:r>
              <a:rPr lang="fa-IR" dirty="0" smtClean="0"/>
              <a:t>مثال                                   </a:t>
            </a:r>
            <a:endParaRPr lang="en-US" dirty="0"/>
          </a:p>
        </p:txBody>
      </p:sp>
      <p:sp>
        <p:nvSpPr>
          <p:cNvPr id="3" name="Content Placeholder 2"/>
          <p:cNvSpPr>
            <a:spLocks noGrp="1"/>
          </p:cNvSpPr>
          <p:nvPr>
            <p:ph idx="1"/>
          </p:nvPr>
        </p:nvSpPr>
        <p:spPr>
          <a:xfrm>
            <a:off x="334486" y="2356833"/>
            <a:ext cx="11333774" cy="4741394"/>
          </a:xfrm>
        </p:spPr>
        <p:txBody>
          <a:bodyPr>
            <a:normAutofit/>
          </a:bodyPr>
          <a:lstStyle/>
          <a:p>
            <a:pPr algn="r" rtl="1"/>
            <a:r>
              <a:rPr lang="fa-IR" sz="2400" b="1" dirty="0" smtClean="0">
                <a:cs typeface="B Nazanin" panose="00000400000000000000" pitchFamily="2" charset="-78"/>
              </a:rPr>
              <a:t>1-تصاویر </a:t>
            </a:r>
            <a:r>
              <a:rPr lang="fa-IR" sz="2400" b="1" dirty="0">
                <a:cs typeface="B Nazanin" panose="00000400000000000000" pitchFamily="2" charset="-78"/>
              </a:rPr>
              <a:t>کاغذی </a:t>
            </a:r>
            <a:r>
              <a:rPr lang="fa-IR" sz="2400" dirty="0">
                <a:cs typeface="B Nazanin" panose="00000400000000000000" pitchFamily="2" charset="-78"/>
              </a:rPr>
              <a:t>: ارزان ترین و متداول ترین وسیله آموزشی است که مزایای آن :</a:t>
            </a:r>
            <a:endParaRPr lang="en-US" sz="2400" dirty="0">
              <a:cs typeface="B Nazanin" panose="00000400000000000000" pitchFamily="2" charset="-78"/>
            </a:endParaRPr>
          </a:p>
          <a:p>
            <a:pPr marL="0" indent="0" algn="r" rtl="1">
              <a:buNone/>
            </a:pPr>
            <a:r>
              <a:rPr lang="fa-IR" sz="2400" dirty="0" smtClean="0">
                <a:cs typeface="B Nazanin" panose="00000400000000000000" pitchFamily="2" charset="-78"/>
              </a:rPr>
              <a:t>      به </a:t>
            </a:r>
            <a:r>
              <a:rPr lang="fa-IR" sz="2400" dirty="0">
                <a:cs typeface="B Nazanin" panose="00000400000000000000" pitchFamily="2" charset="-78"/>
              </a:rPr>
              <a:t>یاد اوردن تجارب گذشته ،کمک به مطالعه جزییات ، جلوگیری از سوء تعبیرات دو پدیده ،کسب تجارب برای فعالیتهای آتی. با این وجود تصاویر کاغذی بدلیل لحظه ای بودن و عدم تحرک ارزش وسایل متحرک را ندارند. </a:t>
            </a:r>
            <a:endParaRPr lang="en-US" sz="2400" dirty="0">
              <a:cs typeface="B Nazanin" panose="00000400000000000000" pitchFamily="2" charset="-78"/>
            </a:endParaRPr>
          </a:p>
          <a:p>
            <a:pPr algn="r" rtl="1"/>
            <a:r>
              <a:rPr lang="fa-IR" sz="2400" b="1" dirty="0" smtClean="0">
                <a:cs typeface="B Nazanin" panose="00000400000000000000" pitchFamily="2" charset="-78"/>
              </a:rPr>
              <a:t>2-تابلوهای </a:t>
            </a:r>
            <a:r>
              <a:rPr lang="fa-IR" sz="2400" b="1" dirty="0">
                <a:cs typeface="B Nazanin" panose="00000400000000000000" pitchFamily="2" charset="-78"/>
              </a:rPr>
              <a:t>اموزشی </a:t>
            </a:r>
            <a:r>
              <a:rPr lang="fa-IR" sz="2400" dirty="0">
                <a:cs typeface="B Nazanin" panose="00000400000000000000" pitchFamily="2" charset="-78"/>
              </a:rPr>
              <a:t>: مانند تابلوهای گچی ،پارچه ای ،مغناطیسی ،الکتریکی، و اعلانات است که در کشور ما متداول ترین آن تابلوی گچی می باشد . </a:t>
            </a:r>
            <a:endParaRPr lang="en-US" sz="2400" dirty="0">
              <a:cs typeface="B Nazanin" panose="00000400000000000000" pitchFamily="2" charset="-78"/>
            </a:endParaRPr>
          </a:p>
          <a:p>
            <a:pPr marL="0" indent="0" algn="r" rtl="1">
              <a:buNone/>
            </a:pPr>
            <a:r>
              <a:rPr lang="fa-IR" sz="2400" dirty="0" smtClean="0">
                <a:cs typeface="B Nazanin" panose="00000400000000000000" pitchFamily="2" charset="-78"/>
              </a:rPr>
              <a:t>     در </a:t>
            </a:r>
            <a:r>
              <a:rPr lang="fa-IR" sz="2400" dirty="0">
                <a:cs typeface="B Nazanin" panose="00000400000000000000" pitchFamily="2" charset="-78"/>
              </a:rPr>
              <a:t>استفاده از تابلو گچی باید به چند نکته توجه شود . مانند :تعمیر پی در پی و شستن آن ،استفاده از تخته پاک کن نمدی ، نصب متناسب با قد دانش آموزان و ...</a:t>
            </a:r>
            <a:endParaRPr lang="en-US" sz="2400" dirty="0">
              <a:cs typeface="B Nazanin" panose="00000400000000000000" pitchFamily="2" charset="-78"/>
            </a:endParaRPr>
          </a:p>
          <a:p>
            <a:pPr algn="r" rtl="1"/>
            <a:r>
              <a:rPr lang="fa-IR" sz="2400" dirty="0" smtClean="0">
                <a:cs typeface="B Nazanin" panose="00000400000000000000" pitchFamily="2" charset="-78"/>
              </a:rPr>
              <a:t>3</a:t>
            </a:r>
            <a:r>
              <a:rPr lang="fa-IR" sz="2400" b="1" dirty="0" smtClean="0">
                <a:cs typeface="B Nazanin" panose="00000400000000000000" pitchFamily="2" charset="-78"/>
              </a:rPr>
              <a:t>-پروژکتورها </a:t>
            </a:r>
            <a:r>
              <a:rPr lang="fa-IR" sz="2400" b="1" dirty="0">
                <a:cs typeface="B Nazanin" panose="00000400000000000000" pitchFamily="2" charset="-78"/>
              </a:rPr>
              <a:t>و ماشین های آموزشی </a:t>
            </a:r>
            <a:r>
              <a:rPr lang="fa-IR" sz="2400" dirty="0">
                <a:cs typeface="B Nazanin" panose="00000400000000000000" pitchFamily="2" charset="-78"/>
              </a:rPr>
              <a:t>: این وسایل نیر نقش بسیار مهمی در آموزش داشته که از جمله آن می توان به پروژکتور اوپک – اسلاید – فیلم های متحرک اشاره کرد .همچنین در نظام های آموزشی پیشرفته و بخصوص در آموزشهای  انفرادی ماشین های آموزشی بسیار موثرند </a:t>
            </a:r>
            <a:r>
              <a:rPr lang="fa-IR" sz="2400" dirty="0" smtClean="0">
                <a:cs typeface="B Nazanin" panose="00000400000000000000" pitchFamily="2" charset="-78"/>
              </a:rPr>
              <a:t>.</a:t>
            </a:r>
            <a:endParaRPr lang="en-US" sz="2400" dirty="0">
              <a:cs typeface="B Nazanin" panose="00000400000000000000" pitchFamily="2" charset="-78"/>
            </a:endParaRPr>
          </a:p>
          <a:p>
            <a:pPr marL="0" indent="0" algn="r" rtl="1">
              <a:buNone/>
            </a:pPr>
            <a:endParaRPr lang="en-US" sz="2400" dirty="0">
              <a:cs typeface="B Nazanin" panose="00000400000000000000" pitchFamily="2" charset="-78"/>
            </a:endParaRPr>
          </a:p>
        </p:txBody>
      </p:sp>
    </p:spTree>
    <p:extLst>
      <p:ext uri="{BB962C8B-B14F-4D97-AF65-F5344CB8AC3E}">
        <p14:creationId xmlns:p14="http://schemas.microsoft.com/office/powerpoint/2010/main" val="1527684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471" y="1205487"/>
            <a:ext cx="8761413" cy="706964"/>
          </a:xfrm>
        </p:spPr>
        <p:txBody>
          <a:bodyPr/>
          <a:lstStyle/>
          <a:p>
            <a:r>
              <a:rPr lang="fa-IR" dirty="0"/>
              <a:t>معیار انتخاب وسایل </a:t>
            </a:r>
            <a:r>
              <a:rPr lang="fa-IR" dirty="0" smtClean="0"/>
              <a:t>آموزشی                  </a:t>
            </a:r>
            <a:r>
              <a:rPr lang="en-US" dirty="0"/>
              <a:t/>
            </a:r>
            <a:br>
              <a:rPr lang="en-US" dirty="0"/>
            </a:br>
            <a:endParaRPr lang="en-US" dirty="0"/>
          </a:p>
        </p:txBody>
      </p:sp>
      <p:sp>
        <p:nvSpPr>
          <p:cNvPr id="3" name="Content Placeholder 2"/>
          <p:cNvSpPr>
            <a:spLocks noGrp="1"/>
          </p:cNvSpPr>
          <p:nvPr>
            <p:ph idx="1"/>
          </p:nvPr>
        </p:nvSpPr>
        <p:spPr>
          <a:xfrm>
            <a:off x="768589" y="2426594"/>
            <a:ext cx="11105732" cy="4772696"/>
          </a:xfrm>
        </p:spPr>
        <p:txBody>
          <a:bodyPr/>
          <a:lstStyle/>
          <a:p>
            <a:pPr marL="0" indent="0" algn="r" rtl="1">
              <a:buNone/>
            </a:pPr>
            <a:r>
              <a:rPr lang="fa-IR" sz="2400" dirty="0" smtClean="0">
                <a:cs typeface="B Nazanin" panose="00000400000000000000" pitchFamily="2" charset="-78"/>
              </a:rPr>
              <a:t>     بهترین </a:t>
            </a:r>
            <a:r>
              <a:rPr lang="fa-IR" sz="2400" dirty="0">
                <a:cs typeface="B Nazanin" panose="00000400000000000000" pitchFamily="2" charset="-78"/>
              </a:rPr>
              <a:t>معیار انتخاب وسایل اموزشی ، اهداف رفتاری است که علاوه بر آن می توان به موارد زیر اشاره کرد: </a:t>
            </a:r>
            <a:endParaRPr lang="fa-IR" sz="2400" dirty="0" smtClean="0">
              <a:cs typeface="B Nazanin" panose="00000400000000000000" pitchFamily="2" charset="-78"/>
            </a:endParaRPr>
          </a:p>
          <a:p>
            <a:pPr marL="0" indent="0" algn="r" rtl="1">
              <a:buNone/>
            </a:pPr>
            <a:endParaRPr lang="fa-IR" sz="2400" dirty="0">
              <a:cs typeface="B Nazanin" panose="00000400000000000000" pitchFamily="2" charset="-78"/>
            </a:endParaRPr>
          </a:p>
          <a:p>
            <a:pPr algn="r" rtl="1"/>
            <a:r>
              <a:rPr lang="fa-IR" sz="2400" b="1" dirty="0">
                <a:cs typeface="B Nazanin" panose="00000400000000000000" pitchFamily="2" charset="-78"/>
              </a:rPr>
              <a:t>1-ویژگی آموزشی وسیله </a:t>
            </a:r>
            <a:r>
              <a:rPr lang="fa-IR" sz="2400" dirty="0">
                <a:cs typeface="B Nazanin" panose="00000400000000000000" pitchFamily="2" charset="-78"/>
              </a:rPr>
              <a:t>: وسایل آموزشی ، علاوه بر انتقال مطالب جدید باید امکان تکرار داشته و توجه یادگیرنده را جلب کند. کیفیت یادگیری را افرایش دهد و یادگیرنده را به ابراز واکنش تشویق کند .اما ممکن است تمامی وسایل آموزشی ویژگی فوق را نداشته و از این رو استفاده از وسایل مختلف ضروری است. </a:t>
            </a:r>
          </a:p>
          <a:p>
            <a:pPr algn="r" rtl="1"/>
            <a:r>
              <a:rPr lang="fa-IR" sz="2400" b="1" dirty="0">
                <a:cs typeface="B Nazanin" panose="00000400000000000000" pitchFamily="2" charset="-78"/>
              </a:rPr>
              <a:t>2-ویژگی فنی وسیله : </a:t>
            </a:r>
            <a:r>
              <a:rPr lang="fa-IR" sz="2400" dirty="0">
                <a:cs typeface="B Nazanin" panose="00000400000000000000" pitchFamily="2" charset="-78"/>
              </a:rPr>
              <a:t>توانایی انتقال ، قابلیت حمل و نقل ، سهولت کاربرد ، سهولت تعمیرو....</a:t>
            </a:r>
          </a:p>
          <a:p>
            <a:pPr algn="r" rtl="1"/>
            <a:r>
              <a:rPr lang="fa-IR" sz="2400" b="1" dirty="0">
                <a:cs typeface="B Nazanin" panose="00000400000000000000" pitchFamily="2" charset="-78"/>
              </a:rPr>
              <a:t>3-شرایط و امکانات اجرایی : </a:t>
            </a:r>
            <a:r>
              <a:rPr lang="fa-IR" sz="2400" dirty="0">
                <a:cs typeface="B Nazanin" panose="00000400000000000000" pitchFamily="2" charset="-78"/>
              </a:rPr>
              <a:t>از جمله مهمترین شرایطی که در اجراپذیری وسایل آموزشی تاثیر دارد عبارتند از : </a:t>
            </a:r>
          </a:p>
          <a:p>
            <a:pPr algn="r" rtl="1">
              <a:buFont typeface="Wingdings" panose="05000000000000000000" pitchFamily="2" charset="2"/>
              <a:buChar char="ü"/>
            </a:pPr>
            <a:r>
              <a:rPr lang="fa-IR" sz="2400" dirty="0" smtClean="0">
                <a:cs typeface="B Nazanin" panose="00000400000000000000" pitchFamily="2" charset="-78"/>
              </a:rPr>
              <a:t>تعداد </a:t>
            </a:r>
            <a:r>
              <a:rPr lang="fa-IR" sz="2400" dirty="0">
                <a:cs typeface="B Nazanin" panose="00000400000000000000" pitchFamily="2" charset="-78"/>
              </a:rPr>
              <a:t>فراگیران باید متناسب با وسیله ی انتخاب شده باشد .</a:t>
            </a:r>
          </a:p>
          <a:p>
            <a:pPr algn="r" rtl="1">
              <a:buFont typeface="Wingdings" panose="05000000000000000000" pitchFamily="2" charset="2"/>
              <a:buChar char="ü"/>
            </a:pPr>
            <a:r>
              <a:rPr lang="fa-IR" sz="2400" dirty="0" smtClean="0">
                <a:cs typeface="B Nazanin" panose="00000400000000000000" pitchFamily="2" charset="-78"/>
              </a:rPr>
              <a:t> </a:t>
            </a:r>
            <a:r>
              <a:rPr lang="fa-IR" sz="2400" dirty="0">
                <a:cs typeface="B Nazanin" panose="00000400000000000000" pitchFamily="2" charset="-78"/>
              </a:rPr>
              <a:t>وسیله ی مورد نظر با اندازه و وضعیت کلاس متناسب باشد . </a:t>
            </a:r>
          </a:p>
          <a:p>
            <a:pPr algn="r" rtl="1"/>
            <a:endParaRPr lang="en-US" dirty="0"/>
          </a:p>
        </p:txBody>
      </p:sp>
    </p:spTree>
    <p:extLst>
      <p:ext uri="{BB962C8B-B14F-4D97-AF65-F5344CB8AC3E}">
        <p14:creationId xmlns:p14="http://schemas.microsoft.com/office/powerpoint/2010/main" val="416339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79730"/>
            <a:ext cx="8761413" cy="706964"/>
          </a:xfrm>
        </p:spPr>
        <p:txBody>
          <a:bodyPr/>
          <a:lstStyle/>
          <a:p>
            <a:r>
              <a:rPr lang="fa-IR" dirty="0"/>
              <a:t>شیوه های تحلیل محتوا : </a:t>
            </a:r>
            <a:r>
              <a:rPr lang="fa-IR" dirty="0" smtClean="0"/>
              <a:t>                     </a:t>
            </a:r>
            <a:r>
              <a:rPr lang="en-US" dirty="0"/>
              <a:t/>
            </a:r>
            <a:br>
              <a:rPr lang="en-US" dirty="0"/>
            </a:br>
            <a:endParaRPr lang="en-US" dirty="0"/>
          </a:p>
        </p:txBody>
      </p:sp>
      <p:sp>
        <p:nvSpPr>
          <p:cNvPr id="3" name="Content Placeholder 2"/>
          <p:cNvSpPr>
            <a:spLocks noGrp="1"/>
          </p:cNvSpPr>
          <p:nvPr>
            <p:ph idx="1"/>
          </p:nvPr>
        </p:nvSpPr>
        <p:spPr>
          <a:xfrm>
            <a:off x="1262130" y="2570230"/>
            <a:ext cx="9345552" cy="4435878"/>
          </a:xfrm>
        </p:spPr>
        <p:txBody>
          <a:bodyPr>
            <a:normAutofit/>
          </a:bodyPr>
          <a:lstStyle/>
          <a:p>
            <a:pPr algn="r" rtl="1"/>
            <a:r>
              <a:rPr lang="fa-IR" sz="2400" dirty="0">
                <a:cs typeface="B Nazanin" panose="00000400000000000000" pitchFamily="2" charset="-78"/>
              </a:rPr>
              <a:t>تحلیل محتوا ، یک روش علمی برای ارزشیابی و تشریح عینی و منظم پیا م های آموزشی است. </a:t>
            </a:r>
            <a:endParaRPr lang="en-US" sz="2400" dirty="0">
              <a:cs typeface="B Nazanin" panose="00000400000000000000" pitchFamily="2" charset="-78"/>
            </a:endParaRPr>
          </a:p>
          <a:p>
            <a:pPr algn="r" rtl="1"/>
            <a:r>
              <a:rPr lang="fa-IR" sz="2400" dirty="0">
                <a:cs typeface="B Nazanin" panose="00000400000000000000" pitchFamily="2" charset="-78"/>
              </a:rPr>
              <a:t>برای اینکه تحلیل محتوا ارزش علمی داشته باشد باید داری </a:t>
            </a:r>
            <a:r>
              <a:rPr lang="fa-IR" sz="2400" dirty="0" smtClean="0">
                <a:cs typeface="B Nazanin" panose="00000400000000000000" pitchFamily="2" charset="-78"/>
              </a:rPr>
              <a:t>4 خصلت </a:t>
            </a:r>
            <a:r>
              <a:rPr lang="fa-IR" sz="2400" dirty="0">
                <a:cs typeface="B Nazanin" panose="00000400000000000000" pitchFamily="2" charset="-78"/>
              </a:rPr>
              <a:t>باشد </a:t>
            </a:r>
            <a:r>
              <a:rPr lang="fa-IR" sz="2400" dirty="0" smtClean="0">
                <a:cs typeface="B Nazanin" panose="00000400000000000000" pitchFamily="2" charset="-78"/>
              </a:rPr>
              <a:t>:</a:t>
            </a:r>
          </a:p>
          <a:p>
            <a:pPr marL="0" indent="0" algn="r" rtl="1">
              <a:buNone/>
            </a:pPr>
            <a:endParaRPr lang="fa-IR" sz="2400" dirty="0" smtClean="0">
              <a:cs typeface="B Nazanin" panose="00000400000000000000" pitchFamily="2" charset="-78"/>
            </a:endParaRPr>
          </a:p>
          <a:p>
            <a:pPr algn="r" rtl="1">
              <a:buFont typeface="Wingdings" panose="05000000000000000000" pitchFamily="2" charset="2"/>
              <a:buChar char="ü"/>
            </a:pPr>
            <a:r>
              <a:rPr lang="fa-IR" sz="2400" dirty="0" smtClean="0"/>
              <a:t> </a:t>
            </a:r>
            <a:r>
              <a:rPr lang="fa-IR" sz="2400" b="1" dirty="0" smtClean="0"/>
              <a:t>عینی بودن   </a:t>
            </a:r>
            <a:endParaRPr lang="en-US" sz="2400" b="1" dirty="0" smtClean="0"/>
          </a:p>
          <a:p>
            <a:pPr algn="r" rtl="1">
              <a:buFont typeface="Wingdings" panose="05000000000000000000" pitchFamily="2" charset="2"/>
              <a:buChar char="ü"/>
            </a:pPr>
            <a:r>
              <a:rPr lang="fa-IR" sz="2400" b="1" dirty="0" smtClean="0"/>
              <a:t>  منظم بودن </a:t>
            </a:r>
            <a:endParaRPr lang="en-US" sz="2400" b="1" dirty="0" smtClean="0"/>
          </a:p>
          <a:p>
            <a:pPr algn="r" rtl="1">
              <a:buFont typeface="Wingdings" panose="05000000000000000000" pitchFamily="2" charset="2"/>
              <a:buChar char="ü"/>
            </a:pPr>
            <a:r>
              <a:rPr lang="fa-IR" sz="2400" b="1" dirty="0" smtClean="0"/>
              <a:t>  آشکار بودن </a:t>
            </a:r>
            <a:endParaRPr lang="en-US" sz="2400" b="1" dirty="0" smtClean="0"/>
          </a:p>
          <a:p>
            <a:pPr algn="r" rtl="1">
              <a:buFont typeface="Wingdings" panose="05000000000000000000" pitchFamily="2" charset="2"/>
              <a:buChar char="ü"/>
            </a:pPr>
            <a:r>
              <a:rPr lang="fa-IR" sz="2400" b="1" dirty="0" smtClean="0"/>
              <a:t>  مقداری بودن </a:t>
            </a:r>
            <a:endParaRPr lang="en-US" sz="2400" b="1" dirty="0" smtClean="0"/>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3173213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347" y="1038063"/>
            <a:ext cx="8761413" cy="706964"/>
          </a:xfrm>
        </p:spPr>
        <p:txBody>
          <a:bodyPr/>
          <a:lstStyle/>
          <a:p>
            <a:r>
              <a:rPr lang="fa-IR" dirty="0"/>
              <a:t>معیار انتخاب وسایل </a:t>
            </a:r>
            <a:r>
              <a:rPr lang="fa-IR" dirty="0" smtClean="0"/>
              <a:t>آموزشی                    </a:t>
            </a:r>
            <a:endParaRPr lang="en-US" dirty="0"/>
          </a:p>
        </p:txBody>
      </p:sp>
      <p:sp>
        <p:nvSpPr>
          <p:cNvPr id="3" name="Content Placeholder 2"/>
          <p:cNvSpPr>
            <a:spLocks noGrp="1"/>
          </p:cNvSpPr>
          <p:nvPr>
            <p:ph idx="1"/>
          </p:nvPr>
        </p:nvSpPr>
        <p:spPr>
          <a:xfrm>
            <a:off x="1476927" y="2642137"/>
            <a:ext cx="8761412" cy="3416300"/>
          </a:xfrm>
        </p:spPr>
        <p:txBody>
          <a:bodyPr>
            <a:normAutofit/>
          </a:bodyPr>
          <a:lstStyle/>
          <a:p>
            <a:pPr marL="0" indent="0" algn="r" rtl="1">
              <a:buNone/>
            </a:pPr>
            <a:r>
              <a:rPr lang="fa-IR" sz="2400" dirty="0">
                <a:cs typeface="B Nazanin" panose="00000400000000000000" pitchFamily="2" charset="-78"/>
              </a:rPr>
              <a:t>- وسیله انتخاب شده با زمان تدریس متناسب باشد . </a:t>
            </a:r>
            <a:endParaRPr lang="en-US" sz="2400" dirty="0">
              <a:cs typeface="B Nazanin" panose="00000400000000000000" pitchFamily="2" charset="-78"/>
            </a:endParaRPr>
          </a:p>
          <a:p>
            <a:pPr marL="0" indent="0" algn="r" rtl="1">
              <a:buNone/>
            </a:pPr>
            <a:r>
              <a:rPr lang="fa-IR" sz="2400" dirty="0">
                <a:cs typeface="B Nazanin" panose="00000400000000000000" pitchFamily="2" charset="-78"/>
              </a:rPr>
              <a:t>- در دسترس باشد .</a:t>
            </a:r>
            <a:endParaRPr lang="en-US" sz="2400" dirty="0">
              <a:cs typeface="B Nazanin" panose="00000400000000000000" pitchFamily="2" charset="-78"/>
            </a:endParaRPr>
          </a:p>
          <a:p>
            <a:pPr marL="0" indent="0" algn="r" rtl="1">
              <a:buNone/>
            </a:pPr>
            <a:r>
              <a:rPr lang="fa-IR" sz="2400" dirty="0">
                <a:cs typeface="B Nazanin" panose="00000400000000000000" pitchFamily="2" charset="-78"/>
              </a:rPr>
              <a:t>- از نظر اقتصادی استفاده آن مقرون به صرفه باشد. </a:t>
            </a:r>
            <a:endParaRPr lang="en-US" sz="2400" dirty="0">
              <a:cs typeface="B Nazanin" panose="00000400000000000000" pitchFamily="2" charset="-78"/>
            </a:endParaRPr>
          </a:p>
          <a:p>
            <a:pPr marL="0" indent="0" algn="r" rtl="1">
              <a:buNone/>
            </a:pPr>
            <a:r>
              <a:rPr lang="fa-IR" sz="2400" dirty="0">
                <a:cs typeface="B Nazanin" panose="00000400000000000000" pitchFamily="2" charset="-78"/>
              </a:rPr>
              <a:t>با توجه به مطالب بیان شده می توان دریافت که استفاده کتابهای درسی که وسایل آموزشی نوشتاری هستند به تنهایی کافی نیست .در این صورت معلمان باید تا حد امکان از وسایل آموزشی دیگری استفاده کنند .متاسفانه اکثر معلمانان نظام آموزشی کشور ما ،تصوری غلط از کتاب درسی داشته و بجای اینکه از کتاب و مفاهیم آن در راه رسیدن به اهداف استفاده کنند ،تمام تلاش خود را در اتمام آن بکار می گیرند. </a:t>
            </a:r>
            <a:endParaRPr lang="en-US" sz="2400" dirty="0">
              <a:cs typeface="B Nazanin" panose="00000400000000000000" pitchFamily="2" charset="-78"/>
            </a:endParaRP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280904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r>
            <a:br>
              <a:rPr lang="fa-IR" dirty="0" smtClean="0"/>
            </a:br>
            <a:r>
              <a:rPr lang="fa-IR" dirty="0" smtClean="0"/>
              <a:t/>
            </a:r>
            <a:br>
              <a:rPr lang="fa-IR" dirty="0" smtClean="0"/>
            </a:br>
            <a:endParaRPr lang="en-US" dirty="0"/>
          </a:p>
        </p:txBody>
      </p:sp>
      <p:sp>
        <p:nvSpPr>
          <p:cNvPr id="3" name="Content Placeholder 2"/>
          <p:cNvSpPr>
            <a:spLocks noGrp="1"/>
          </p:cNvSpPr>
          <p:nvPr>
            <p:ph idx="1"/>
          </p:nvPr>
        </p:nvSpPr>
        <p:spPr>
          <a:xfrm>
            <a:off x="1618594" y="2886835"/>
            <a:ext cx="8761412" cy="3416300"/>
          </a:xfrm>
        </p:spPr>
        <p:txBody>
          <a:bodyPr>
            <a:noAutofit/>
          </a:bodyPr>
          <a:lstStyle/>
          <a:p>
            <a:pPr marL="0" indent="0" algn="ctr" rtl="1">
              <a:buNone/>
            </a:pPr>
            <a:r>
              <a:rPr lang="fa-IR" sz="7200" dirty="0" smtClean="0"/>
              <a:t>با تشکر و سپاس فراوان از همه شما عزیزان </a:t>
            </a:r>
            <a:endParaRPr lang="en-US" sz="7200" dirty="0"/>
          </a:p>
        </p:txBody>
      </p:sp>
    </p:spTree>
    <p:extLst>
      <p:ext uri="{BB962C8B-B14F-4D97-AF65-F5344CB8AC3E}">
        <p14:creationId xmlns:p14="http://schemas.microsoft.com/office/powerpoint/2010/main" val="1296744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773" y="973668"/>
            <a:ext cx="8761413" cy="706964"/>
          </a:xfrm>
        </p:spPr>
        <p:txBody>
          <a:bodyPr/>
          <a:lstStyle/>
          <a:p>
            <a:r>
              <a:rPr lang="fa-IR" dirty="0" smtClean="0"/>
              <a:t>تهیه کنندگان                             </a:t>
            </a:r>
            <a:endParaRPr lang="en-US" dirty="0"/>
          </a:p>
        </p:txBody>
      </p:sp>
      <p:sp>
        <p:nvSpPr>
          <p:cNvPr id="3" name="Content Placeholder 2"/>
          <p:cNvSpPr>
            <a:spLocks noGrp="1"/>
          </p:cNvSpPr>
          <p:nvPr>
            <p:ph idx="1"/>
          </p:nvPr>
        </p:nvSpPr>
        <p:spPr>
          <a:xfrm>
            <a:off x="1257984" y="2312652"/>
            <a:ext cx="8761416" cy="4873760"/>
          </a:xfrm>
        </p:spPr>
        <p:txBody>
          <a:bodyPr>
            <a:normAutofit/>
          </a:bodyPr>
          <a:lstStyle/>
          <a:p>
            <a:pPr algn="r" rtl="1"/>
            <a:r>
              <a:rPr lang="fa-IR" sz="2400" b="1" dirty="0" smtClean="0">
                <a:cs typeface="B Nazanin" panose="00000400000000000000" pitchFamily="2" charset="-78"/>
              </a:rPr>
              <a:t>سارا صفری</a:t>
            </a:r>
          </a:p>
          <a:p>
            <a:pPr algn="r" rtl="1"/>
            <a:r>
              <a:rPr lang="fa-IR" sz="2400" b="1" dirty="0">
                <a:cs typeface="B Nazanin" panose="00000400000000000000" pitchFamily="2" charset="-78"/>
              </a:rPr>
              <a:t> لیلا </a:t>
            </a:r>
            <a:r>
              <a:rPr lang="fa-IR" sz="2400" b="1" dirty="0" smtClean="0">
                <a:cs typeface="B Nazanin" panose="00000400000000000000" pitchFamily="2" charset="-78"/>
              </a:rPr>
              <a:t>زارع</a:t>
            </a:r>
          </a:p>
          <a:p>
            <a:pPr algn="r" rtl="1"/>
            <a:r>
              <a:rPr lang="fa-IR" sz="2400" b="1" dirty="0" smtClean="0">
                <a:cs typeface="B Nazanin" panose="00000400000000000000" pitchFamily="2" charset="-78"/>
              </a:rPr>
              <a:t>نازنین اجلالی </a:t>
            </a:r>
          </a:p>
          <a:p>
            <a:pPr algn="r" rtl="1"/>
            <a:r>
              <a:rPr lang="fa-IR" sz="2400" b="1" dirty="0" smtClean="0">
                <a:cs typeface="B Nazanin" panose="00000400000000000000" pitchFamily="2" charset="-78"/>
              </a:rPr>
              <a:t>ابراری</a:t>
            </a:r>
          </a:p>
          <a:p>
            <a:pPr algn="r" rtl="1"/>
            <a:r>
              <a:rPr lang="fa-IR" sz="2400" b="1" dirty="0" smtClean="0">
                <a:cs typeface="B Nazanin" panose="00000400000000000000" pitchFamily="2" charset="-78"/>
              </a:rPr>
              <a:t>جوادی</a:t>
            </a:r>
          </a:p>
          <a:p>
            <a:pPr algn="r" rtl="1"/>
            <a:r>
              <a:rPr lang="fa-IR" sz="2400" b="1" dirty="0" smtClean="0">
                <a:cs typeface="B Nazanin" panose="00000400000000000000" pitchFamily="2" charset="-78"/>
              </a:rPr>
              <a:t>حسینی</a:t>
            </a:r>
          </a:p>
          <a:p>
            <a:pPr algn="r" rtl="1"/>
            <a:r>
              <a:rPr lang="fa-IR" sz="2400" b="1" dirty="0" smtClean="0">
                <a:cs typeface="B Nazanin" panose="00000400000000000000" pitchFamily="2" charset="-78"/>
              </a:rPr>
              <a:t>زارعی</a:t>
            </a:r>
          </a:p>
          <a:p>
            <a:pPr algn="r" rtl="1"/>
            <a:r>
              <a:rPr lang="fa-IR" sz="2400" b="1" dirty="0" smtClean="0">
                <a:cs typeface="B Nazanin" panose="00000400000000000000" pitchFamily="2" charset="-78"/>
              </a:rPr>
              <a:t>صرافت</a:t>
            </a:r>
          </a:p>
          <a:p>
            <a:pPr algn="r" rtl="1"/>
            <a:r>
              <a:rPr lang="fa-IR" sz="2400" b="1" dirty="0" smtClean="0">
                <a:cs typeface="B Nazanin" panose="00000400000000000000" pitchFamily="2" charset="-78"/>
              </a:rPr>
              <a:t>نراقی</a:t>
            </a:r>
          </a:p>
          <a:p>
            <a:pPr algn="r" rtl="1"/>
            <a:endParaRPr lang="en-US" dirty="0"/>
          </a:p>
        </p:txBody>
      </p:sp>
    </p:spTree>
    <p:extLst>
      <p:ext uri="{BB962C8B-B14F-4D97-AF65-F5344CB8AC3E}">
        <p14:creationId xmlns:p14="http://schemas.microsoft.com/office/powerpoint/2010/main" val="2333445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شیوه </a:t>
            </a:r>
            <a:r>
              <a:rPr lang="fa-IR" dirty="0"/>
              <a:t>های تحلیل محتوا </a:t>
            </a:r>
            <a:r>
              <a:rPr lang="fa-IR" dirty="0" smtClean="0"/>
              <a:t>:  </a:t>
            </a:r>
            <a:endParaRPr lang="en-US" dirty="0"/>
          </a:p>
        </p:txBody>
      </p:sp>
      <p:sp>
        <p:nvSpPr>
          <p:cNvPr id="3" name="Content Placeholder 2"/>
          <p:cNvSpPr>
            <a:spLocks noGrp="1"/>
          </p:cNvSpPr>
          <p:nvPr>
            <p:ph idx="1"/>
          </p:nvPr>
        </p:nvSpPr>
        <p:spPr>
          <a:xfrm>
            <a:off x="337055" y="2261137"/>
            <a:ext cx="10397206" cy="4744970"/>
          </a:xfrm>
        </p:spPr>
        <p:txBody>
          <a:bodyPr/>
          <a:lstStyle/>
          <a:p>
            <a:pPr marL="0" indent="0" algn="r" rtl="1">
              <a:buNone/>
            </a:pPr>
            <a:endParaRPr lang="en-US" dirty="0">
              <a:cs typeface="B Nazanin" panose="00000400000000000000" pitchFamily="2" charset="-78"/>
            </a:endParaRPr>
          </a:p>
          <a:p>
            <a:pPr algn="r" rtl="1"/>
            <a:r>
              <a:rPr lang="fa-IR" dirty="0" smtClean="0">
                <a:cs typeface="B Nazanin" panose="00000400000000000000" pitchFamily="2" charset="-78"/>
              </a:rPr>
              <a:t> </a:t>
            </a:r>
            <a:r>
              <a:rPr lang="fa-IR" sz="2400" b="1" dirty="0" smtClean="0">
                <a:cs typeface="B Nazanin" panose="00000400000000000000" pitchFamily="2" charset="-78"/>
              </a:rPr>
              <a:t>عینی </a:t>
            </a:r>
            <a:r>
              <a:rPr lang="fa-IR" sz="2400" b="1" dirty="0">
                <a:cs typeface="B Nazanin" panose="00000400000000000000" pitchFamily="2" charset="-78"/>
              </a:rPr>
              <a:t>بودن : </a:t>
            </a:r>
            <a:r>
              <a:rPr lang="fa-IR" sz="2000" dirty="0">
                <a:cs typeface="B Nazanin" panose="00000400000000000000" pitchFamily="2" charset="-78"/>
              </a:rPr>
              <a:t>مستلزم آن است که بررسی های انجام شده آن قابل بازیابی و بازسازی باشد</a:t>
            </a:r>
            <a:r>
              <a:rPr lang="fa-IR" dirty="0">
                <a:cs typeface="B Nazanin" panose="00000400000000000000" pitchFamily="2" charset="-78"/>
              </a:rPr>
              <a:t>. </a:t>
            </a:r>
            <a:endParaRPr lang="en-US" dirty="0">
              <a:cs typeface="B Nazanin" panose="00000400000000000000" pitchFamily="2" charset="-78"/>
            </a:endParaRPr>
          </a:p>
          <a:p>
            <a:pPr algn="r" rtl="1"/>
            <a:r>
              <a:rPr lang="fa-IR" dirty="0" smtClean="0">
                <a:cs typeface="B Nazanin" panose="00000400000000000000" pitchFamily="2" charset="-78"/>
              </a:rPr>
              <a:t> </a:t>
            </a:r>
            <a:r>
              <a:rPr lang="fa-IR" sz="2400" b="1" dirty="0" smtClean="0">
                <a:cs typeface="B Nazanin" panose="00000400000000000000" pitchFamily="2" charset="-78"/>
              </a:rPr>
              <a:t>منظم </a:t>
            </a:r>
            <a:r>
              <a:rPr lang="fa-IR" sz="2400" b="1" dirty="0">
                <a:cs typeface="B Nazanin" panose="00000400000000000000" pitchFamily="2" charset="-78"/>
              </a:rPr>
              <a:t>بودن : </a:t>
            </a:r>
            <a:r>
              <a:rPr lang="fa-IR" sz="2000" dirty="0">
                <a:cs typeface="B Nazanin" panose="00000400000000000000" pitchFamily="2" charset="-78"/>
              </a:rPr>
              <a:t>یعنی تمام عناصر موجود در محتوا ، در تحلیل مورد توجه قرار گیرند و بر اساس واحد ها </a:t>
            </a:r>
            <a:r>
              <a:rPr lang="fa-IR" sz="2000" dirty="0" smtClean="0">
                <a:cs typeface="B Nazanin" panose="00000400000000000000" pitchFamily="2" charset="-78"/>
              </a:rPr>
              <a:t>و </a:t>
            </a:r>
          </a:p>
          <a:p>
            <a:pPr marL="0" indent="0" algn="r" rtl="1">
              <a:buNone/>
            </a:pPr>
            <a:r>
              <a:rPr lang="fa-IR" sz="2000" dirty="0" smtClean="0">
                <a:cs typeface="B Nazanin" panose="00000400000000000000" pitchFamily="2" charset="-78"/>
              </a:rPr>
              <a:t>                            مقو له هایی که </a:t>
            </a:r>
            <a:r>
              <a:rPr lang="fa-IR" sz="2000" dirty="0">
                <a:cs typeface="B Nazanin" panose="00000400000000000000" pitchFamily="2" charset="-78"/>
              </a:rPr>
              <a:t>برای بررسی در نظر گرفته شده اند، تحلیل شوند . </a:t>
            </a:r>
            <a:endParaRPr lang="fa-IR" sz="2000" dirty="0" smtClean="0">
              <a:cs typeface="B Nazanin" panose="00000400000000000000" pitchFamily="2" charset="-78"/>
            </a:endParaRPr>
          </a:p>
          <a:p>
            <a:pPr marL="0" indent="0" algn="r" rtl="1">
              <a:buNone/>
            </a:pPr>
            <a:endParaRPr lang="en-US" sz="2000" dirty="0">
              <a:cs typeface="B Nazanin" panose="00000400000000000000" pitchFamily="2" charset="-78"/>
            </a:endParaRPr>
          </a:p>
          <a:p>
            <a:pPr algn="r" rtl="1"/>
            <a:r>
              <a:rPr lang="fa-IR" dirty="0" smtClean="0">
                <a:cs typeface="B Nazanin" panose="00000400000000000000" pitchFamily="2" charset="-78"/>
              </a:rPr>
              <a:t>  </a:t>
            </a:r>
            <a:r>
              <a:rPr lang="fa-IR" sz="2400" b="1" dirty="0">
                <a:cs typeface="B Nazanin" panose="00000400000000000000" pitchFamily="2" charset="-78"/>
              </a:rPr>
              <a:t>اشکار بودن : </a:t>
            </a:r>
            <a:r>
              <a:rPr lang="fa-IR" sz="2000" dirty="0">
                <a:cs typeface="B Nazanin" panose="00000400000000000000" pitchFamily="2" charset="-78"/>
              </a:rPr>
              <a:t>یعنی انچه واقعا در متن محتوا بیان شده است تحلیل شود و از بررسی و تحلیل حدسی </a:t>
            </a:r>
            <a:endParaRPr lang="fa-IR" dirty="0" smtClean="0">
              <a:cs typeface="B Nazanin" panose="00000400000000000000" pitchFamily="2" charset="-78"/>
            </a:endParaRPr>
          </a:p>
          <a:p>
            <a:pPr marL="0" indent="0" algn="r" rtl="1">
              <a:buNone/>
            </a:pPr>
            <a:r>
              <a:rPr lang="fa-IR" sz="2000" dirty="0" smtClean="0">
                <a:cs typeface="B Nazanin" panose="00000400000000000000" pitchFamily="2" charset="-78"/>
              </a:rPr>
              <a:t>                              خودداری شود </a:t>
            </a:r>
            <a:r>
              <a:rPr lang="fa-IR" dirty="0">
                <a:cs typeface="B Nazanin" panose="00000400000000000000" pitchFamily="2" charset="-78"/>
              </a:rPr>
              <a:t>. </a:t>
            </a:r>
            <a:endParaRPr lang="en-US" dirty="0">
              <a:cs typeface="B Nazanin" panose="00000400000000000000" pitchFamily="2" charset="-78"/>
            </a:endParaRPr>
          </a:p>
          <a:p>
            <a:pPr algn="r" rtl="1"/>
            <a:r>
              <a:rPr lang="fa-IR" dirty="0" smtClean="0">
                <a:cs typeface="B Nazanin" panose="00000400000000000000" pitchFamily="2" charset="-78"/>
              </a:rPr>
              <a:t> </a:t>
            </a:r>
            <a:r>
              <a:rPr lang="fa-IR" sz="2400" b="1" dirty="0" smtClean="0">
                <a:cs typeface="B Nazanin" panose="00000400000000000000" pitchFamily="2" charset="-78"/>
              </a:rPr>
              <a:t>مقداری </a:t>
            </a:r>
            <a:r>
              <a:rPr lang="fa-IR" sz="2400" b="1" dirty="0">
                <a:cs typeface="B Nazanin" panose="00000400000000000000" pitchFamily="2" charset="-78"/>
              </a:rPr>
              <a:t>بودن : </a:t>
            </a:r>
            <a:r>
              <a:rPr lang="fa-IR" sz="2000" dirty="0">
                <a:cs typeface="B Nazanin" panose="00000400000000000000" pitchFamily="2" charset="-78"/>
              </a:rPr>
              <a:t>این خصلت جانشین جنبه های ذهنی و استنباطی بررسی و تحلیل های نظری است که </a:t>
            </a:r>
            <a:r>
              <a:rPr lang="fa-IR" sz="2000" dirty="0" smtClean="0">
                <a:cs typeface="B Nazanin" panose="00000400000000000000" pitchFamily="2" charset="-78"/>
              </a:rPr>
              <a:t> </a:t>
            </a:r>
          </a:p>
          <a:p>
            <a:pPr marL="0" indent="0" algn="r" rtl="1">
              <a:buNone/>
            </a:pPr>
            <a:r>
              <a:rPr lang="fa-IR" sz="2000" dirty="0" smtClean="0">
                <a:cs typeface="B Nazanin" panose="00000400000000000000" pitchFamily="2" charset="-78"/>
              </a:rPr>
              <a:t>                                با مقیاس </a:t>
            </a:r>
            <a:r>
              <a:rPr lang="fa-IR" sz="2000" dirty="0">
                <a:cs typeface="B Nazanin" panose="00000400000000000000" pitchFamily="2" charset="-78"/>
              </a:rPr>
              <a:t>دقیق قابل ارزیابی نیستند . در کنار تحلیل مقداری ، می توان </a:t>
            </a:r>
            <a:r>
              <a:rPr lang="fa-IR" sz="2000" dirty="0" smtClean="0">
                <a:cs typeface="B Nazanin" panose="00000400000000000000" pitchFamily="2" charset="-78"/>
              </a:rPr>
              <a:t>به تحلیل                                                     0                              همبستگی نیز توجه داشت.   </a:t>
            </a:r>
            <a:endParaRPr lang="en-US" sz="2000" dirty="0">
              <a:cs typeface="B Nazanin" panose="00000400000000000000" pitchFamily="2" charset="-78"/>
            </a:endParaRPr>
          </a:p>
          <a:p>
            <a:pPr marL="0" indent="0" algn="l" rtl="1">
              <a:buNone/>
            </a:pPr>
            <a:endParaRPr lang="en-US" dirty="0" smtClean="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4075351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319" y="1231246"/>
            <a:ext cx="8761413" cy="706964"/>
          </a:xfrm>
        </p:spPr>
        <p:txBody>
          <a:bodyPr/>
          <a:lstStyle/>
          <a:p>
            <a:r>
              <a:rPr lang="fa-IR" dirty="0"/>
              <a:t>مراحل تحلیل محتوا: </a:t>
            </a:r>
            <a:r>
              <a:rPr lang="fa-IR" dirty="0" smtClean="0"/>
              <a:t>                    </a:t>
            </a:r>
            <a:r>
              <a:rPr lang="en-US" dirty="0"/>
              <a:t/>
            </a:r>
            <a:br>
              <a:rPr lang="en-US" dirty="0"/>
            </a:br>
            <a:endParaRPr lang="en-US" dirty="0"/>
          </a:p>
        </p:txBody>
      </p:sp>
      <p:sp>
        <p:nvSpPr>
          <p:cNvPr id="3" name="Content Placeholder 2"/>
          <p:cNvSpPr>
            <a:spLocks noGrp="1"/>
          </p:cNvSpPr>
          <p:nvPr>
            <p:ph idx="1"/>
          </p:nvPr>
        </p:nvSpPr>
        <p:spPr>
          <a:xfrm>
            <a:off x="957180" y="2595988"/>
            <a:ext cx="9345552" cy="4384362"/>
          </a:xfrm>
        </p:spPr>
        <p:txBody>
          <a:bodyPr/>
          <a:lstStyle/>
          <a:p>
            <a:pPr algn="r" rtl="1">
              <a:lnSpc>
                <a:spcPct val="150000"/>
              </a:lnSpc>
            </a:pPr>
            <a:r>
              <a:rPr lang="fa-IR" sz="2800" b="1" dirty="0">
                <a:cs typeface="B Nazanin" panose="00000400000000000000" pitchFamily="2" charset="-78"/>
              </a:rPr>
              <a:t>مشخص ساختن هدف تحلیل </a:t>
            </a:r>
            <a:endParaRPr lang="en-US" sz="2800" b="1" dirty="0">
              <a:cs typeface="B Nazanin" panose="00000400000000000000" pitchFamily="2" charset="-78"/>
            </a:endParaRPr>
          </a:p>
          <a:p>
            <a:pPr algn="r" rtl="1">
              <a:lnSpc>
                <a:spcPct val="150000"/>
              </a:lnSpc>
            </a:pPr>
            <a:r>
              <a:rPr lang="fa-IR" sz="2800" b="1" dirty="0">
                <a:cs typeface="B Nazanin" panose="00000400000000000000" pitchFamily="2" charset="-78"/>
              </a:rPr>
              <a:t>جمع </a:t>
            </a:r>
            <a:r>
              <a:rPr lang="fa-IR" sz="2800" b="1" dirty="0" smtClean="0">
                <a:cs typeface="B Nazanin" panose="00000400000000000000" pitchFamily="2" charset="-78"/>
              </a:rPr>
              <a:t>آوری </a:t>
            </a:r>
            <a:r>
              <a:rPr lang="fa-IR" sz="2800" b="1" dirty="0">
                <a:cs typeface="B Nazanin" panose="00000400000000000000" pitchFamily="2" charset="-78"/>
              </a:rPr>
              <a:t>نمونه های تحلیل </a:t>
            </a:r>
            <a:r>
              <a:rPr lang="fa-IR" sz="2800" b="1" dirty="0" smtClean="0">
                <a:cs typeface="B Nazanin" panose="00000400000000000000" pitchFamily="2" charset="-78"/>
              </a:rPr>
              <a:t> </a:t>
            </a:r>
            <a:endParaRPr lang="en-US" sz="2800" b="1" dirty="0">
              <a:cs typeface="B Nazanin" panose="00000400000000000000" pitchFamily="2" charset="-78"/>
            </a:endParaRPr>
          </a:p>
          <a:p>
            <a:pPr algn="r" rtl="1">
              <a:lnSpc>
                <a:spcPct val="150000"/>
              </a:lnSpc>
            </a:pPr>
            <a:r>
              <a:rPr lang="fa-IR" sz="2800" b="1" dirty="0">
                <a:cs typeface="B Nazanin" panose="00000400000000000000" pitchFamily="2" charset="-78"/>
              </a:rPr>
              <a:t>تقسیم مجموعه مورد بررسی به واحدهایی مختلف </a:t>
            </a:r>
            <a:r>
              <a:rPr lang="fa-IR" sz="2800" b="1" dirty="0" smtClean="0">
                <a:cs typeface="B Nazanin" panose="00000400000000000000" pitchFamily="2" charset="-78"/>
              </a:rPr>
              <a:t> </a:t>
            </a:r>
            <a:endParaRPr lang="en-US" sz="2800" b="1" dirty="0">
              <a:cs typeface="B Nazanin" panose="00000400000000000000" pitchFamily="2" charset="-78"/>
            </a:endParaRPr>
          </a:p>
          <a:p>
            <a:pPr algn="r" rtl="1">
              <a:lnSpc>
                <a:spcPct val="150000"/>
              </a:lnSpc>
            </a:pPr>
            <a:r>
              <a:rPr lang="fa-IR" sz="2800" b="1" dirty="0">
                <a:cs typeface="B Nazanin" panose="00000400000000000000" pitchFamily="2" charset="-78"/>
              </a:rPr>
              <a:t>طبقه بندی واحدها </a:t>
            </a:r>
            <a:r>
              <a:rPr lang="fa-IR" sz="2800" b="1" dirty="0" smtClean="0">
                <a:cs typeface="B Nazanin" panose="00000400000000000000" pitchFamily="2" charset="-78"/>
              </a:rPr>
              <a:t> </a:t>
            </a:r>
            <a:endParaRPr lang="en-US" sz="2800" b="1" dirty="0">
              <a:cs typeface="B Nazanin" panose="00000400000000000000" pitchFamily="2" charset="-78"/>
            </a:endParaRPr>
          </a:p>
          <a:p>
            <a:pPr algn="r" rtl="1">
              <a:lnSpc>
                <a:spcPct val="150000"/>
              </a:lnSpc>
            </a:pPr>
            <a:r>
              <a:rPr lang="fa-IR" sz="2800" b="1" dirty="0">
                <a:cs typeface="B Nazanin" panose="00000400000000000000" pitchFamily="2" charset="-78"/>
              </a:rPr>
              <a:t>ارزیابی عینی طبقه ها </a:t>
            </a:r>
            <a:r>
              <a:rPr lang="fa-IR" sz="2800" b="1" dirty="0" smtClean="0">
                <a:cs typeface="B Nazanin" panose="00000400000000000000" pitchFamily="2" charset="-78"/>
              </a:rPr>
              <a:t> </a:t>
            </a:r>
            <a:endParaRPr lang="en-US" sz="2800" b="1" dirty="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4198952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620" y="1012305"/>
            <a:ext cx="8761413" cy="706964"/>
          </a:xfrm>
        </p:spPr>
        <p:txBody>
          <a:bodyPr/>
          <a:lstStyle/>
          <a:p>
            <a:r>
              <a:rPr lang="fa-IR" dirty="0"/>
              <a:t>مراحل تحلیل محتوا</a:t>
            </a:r>
            <a:r>
              <a:rPr lang="fa-IR" dirty="0" smtClean="0"/>
              <a:t>:                       </a:t>
            </a:r>
            <a:endParaRPr lang="en-US" dirty="0"/>
          </a:p>
        </p:txBody>
      </p:sp>
      <p:sp>
        <p:nvSpPr>
          <p:cNvPr id="3" name="Content Placeholder 2"/>
          <p:cNvSpPr>
            <a:spLocks noGrp="1"/>
          </p:cNvSpPr>
          <p:nvPr>
            <p:ph idx="1"/>
          </p:nvPr>
        </p:nvSpPr>
        <p:spPr>
          <a:xfrm>
            <a:off x="331304" y="2454320"/>
            <a:ext cx="11218922" cy="4701853"/>
          </a:xfrm>
        </p:spPr>
        <p:txBody>
          <a:bodyPr>
            <a:normAutofit/>
          </a:bodyPr>
          <a:lstStyle/>
          <a:p>
            <a:pPr marL="0" indent="0" algn="r">
              <a:buNone/>
            </a:pPr>
            <a:r>
              <a:rPr lang="fa-IR" sz="3200" dirty="0" smtClean="0">
                <a:cs typeface="B Nazanin" panose="00000400000000000000" pitchFamily="2" charset="-78"/>
              </a:rPr>
              <a:t>   مشخص </a:t>
            </a:r>
            <a:r>
              <a:rPr lang="fa-IR" sz="3200" dirty="0">
                <a:cs typeface="B Nazanin" panose="00000400000000000000" pitchFamily="2" charset="-78"/>
              </a:rPr>
              <a:t>ساختن هدف تحلیل </a:t>
            </a:r>
            <a:r>
              <a:rPr lang="fa-IR" sz="3200" dirty="0" smtClean="0">
                <a:cs typeface="B Nazanin" panose="00000400000000000000" pitchFamily="2" charset="-78"/>
              </a:rPr>
              <a:t>:</a:t>
            </a:r>
          </a:p>
          <a:p>
            <a:pPr marL="0" indent="0" algn="r" rtl="1">
              <a:buNone/>
            </a:pPr>
            <a:r>
              <a:rPr lang="fa-IR" sz="3200" dirty="0" smtClean="0">
                <a:cs typeface="B Nazanin" panose="00000400000000000000" pitchFamily="2" charset="-78"/>
              </a:rPr>
              <a:t>                             </a:t>
            </a:r>
            <a:r>
              <a:rPr lang="fa-IR" sz="2400" dirty="0" smtClean="0">
                <a:cs typeface="B Nazanin" panose="00000400000000000000" pitchFamily="2" charset="-78"/>
              </a:rPr>
              <a:t>اهداف </a:t>
            </a:r>
            <a:r>
              <a:rPr lang="fa-IR" sz="2400" dirty="0">
                <a:cs typeface="B Nazanin" panose="00000400000000000000" pitchFamily="2" charset="-78"/>
              </a:rPr>
              <a:t>تحلیل باید بطور دقیق و عینی مشخص شوند. انتخاب روشی که </a:t>
            </a:r>
            <a:r>
              <a:rPr lang="fa-IR" sz="2400" dirty="0" smtClean="0">
                <a:cs typeface="B Nazanin" panose="00000400000000000000" pitchFamily="2" charset="-78"/>
              </a:rPr>
              <a:t>                                          درتحلیل </a:t>
            </a:r>
            <a:r>
              <a:rPr lang="fa-IR" sz="2400" dirty="0">
                <a:cs typeface="B Nazanin" panose="00000400000000000000" pitchFamily="2" charset="-78"/>
              </a:rPr>
              <a:t>مورد استفاده قرار می گیرد نیز ارتباط مستقیمی با هدف </a:t>
            </a:r>
            <a:r>
              <a:rPr lang="fa-IR" sz="2400" dirty="0" smtClean="0">
                <a:cs typeface="B Nazanin" panose="00000400000000000000" pitchFamily="2" charset="-78"/>
              </a:rPr>
              <a:t>تحل دارد . </a:t>
            </a:r>
          </a:p>
          <a:p>
            <a:pPr marL="0" indent="0" algn="r" rtl="1">
              <a:buNone/>
            </a:pPr>
            <a:endParaRPr lang="en-US" sz="2400" dirty="0">
              <a:cs typeface="B Nazanin" panose="00000400000000000000" pitchFamily="2" charset="-78"/>
            </a:endParaRPr>
          </a:p>
          <a:p>
            <a:pPr marL="0" indent="0" algn="r">
              <a:buNone/>
            </a:pPr>
            <a:r>
              <a:rPr lang="fa-IR" sz="3200" dirty="0" smtClean="0">
                <a:cs typeface="B Nazanin" panose="00000400000000000000" pitchFamily="2" charset="-78"/>
              </a:rPr>
              <a:t>جمع </a:t>
            </a:r>
            <a:r>
              <a:rPr lang="fa-IR" sz="3200" dirty="0">
                <a:cs typeface="B Nazanin" panose="00000400000000000000" pitchFamily="2" charset="-78"/>
              </a:rPr>
              <a:t>آ</a:t>
            </a:r>
            <a:r>
              <a:rPr lang="fa-IR" sz="3200" dirty="0" smtClean="0">
                <a:cs typeface="B Nazanin" panose="00000400000000000000" pitchFamily="2" charset="-78"/>
              </a:rPr>
              <a:t>وری </a:t>
            </a:r>
            <a:r>
              <a:rPr lang="fa-IR" sz="3200" dirty="0">
                <a:cs typeface="B Nazanin" panose="00000400000000000000" pitchFamily="2" charset="-78"/>
              </a:rPr>
              <a:t>نمونه های تحلیل : </a:t>
            </a:r>
            <a:endParaRPr lang="fa-IR" sz="3200" dirty="0" smtClean="0">
              <a:cs typeface="B Nazanin" panose="00000400000000000000" pitchFamily="2" charset="-78"/>
            </a:endParaRPr>
          </a:p>
          <a:p>
            <a:pPr marL="0" indent="0" algn="r" rtl="1">
              <a:buNone/>
            </a:pPr>
            <a:r>
              <a:rPr lang="fa-IR" sz="2400" dirty="0" smtClean="0">
                <a:cs typeface="B Nazanin" panose="00000400000000000000" pitchFamily="2" charset="-78"/>
              </a:rPr>
              <a:t>                                   پس </a:t>
            </a:r>
            <a:r>
              <a:rPr lang="fa-IR" sz="2400" dirty="0">
                <a:cs typeface="B Nazanin" panose="00000400000000000000" pitchFamily="2" charset="-78"/>
              </a:rPr>
              <a:t>از تعیین </a:t>
            </a:r>
            <a:r>
              <a:rPr lang="fa-IR" sz="2400" dirty="0" smtClean="0">
                <a:cs typeface="B Nazanin" panose="00000400000000000000" pitchFamily="2" charset="-78"/>
              </a:rPr>
              <a:t>هدف، </a:t>
            </a:r>
            <a:r>
              <a:rPr lang="fa-IR" sz="2400" dirty="0">
                <a:cs typeface="B Nazanin" panose="00000400000000000000" pitchFamily="2" charset="-78"/>
              </a:rPr>
              <a:t>نخستین اقدام جمع </a:t>
            </a:r>
            <a:r>
              <a:rPr lang="fa-IR" sz="2400" dirty="0" smtClean="0">
                <a:cs typeface="B Nazanin" panose="00000400000000000000" pitchFamily="2" charset="-78"/>
              </a:rPr>
              <a:t>آوری </a:t>
            </a:r>
            <a:r>
              <a:rPr lang="fa-IR" sz="2400" dirty="0">
                <a:cs typeface="B Nazanin" panose="00000400000000000000" pitchFamily="2" charset="-78"/>
              </a:rPr>
              <a:t>موادی است که در تحلیل </a:t>
            </a:r>
            <a:r>
              <a:rPr lang="fa-IR" sz="2400" dirty="0" smtClean="0">
                <a:cs typeface="B Nazanin" panose="00000400000000000000" pitchFamily="2" charset="-78"/>
              </a:rPr>
              <a:t>                                            بررسی </a:t>
            </a:r>
            <a:r>
              <a:rPr lang="fa-IR" sz="2400" dirty="0">
                <a:cs typeface="B Nazanin" panose="00000400000000000000" pitchFamily="2" charset="-78"/>
              </a:rPr>
              <a:t>خواهند شد. از انجا که بررسی همه مطالب در محتوا امکان پذیر نیست باید نمونه گیری </a:t>
            </a:r>
            <a:r>
              <a:rPr lang="fa-IR" sz="2400" dirty="0" smtClean="0">
                <a:cs typeface="B Nazanin" panose="00000400000000000000" pitchFamily="2" charset="-78"/>
              </a:rPr>
              <a:t>کرد. نمونه </a:t>
            </a:r>
            <a:r>
              <a:rPr lang="fa-IR" sz="2400" dirty="0">
                <a:cs typeface="B Nazanin" panose="00000400000000000000" pitchFamily="2" charset="-78"/>
              </a:rPr>
              <a:t>باید تمام ویژگی  های محتوا را داشته باشد . </a:t>
            </a:r>
            <a:endParaRPr lang="en-US" sz="2400" dirty="0">
              <a:cs typeface="B Nazanin" panose="00000400000000000000" pitchFamily="2" charset="-78"/>
            </a:endParaRP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345288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511" y="1039928"/>
            <a:ext cx="8761413" cy="706964"/>
          </a:xfrm>
        </p:spPr>
        <p:txBody>
          <a:bodyPr/>
          <a:lstStyle/>
          <a:p>
            <a:r>
              <a:rPr lang="fa-IR" dirty="0"/>
              <a:t>مراحل تحلیل محتوا: </a:t>
            </a:r>
            <a:r>
              <a:rPr lang="fa-IR" dirty="0" smtClean="0"/>
              <a:t>                     </a:t>
            </a:r>
            <a:endParaRPr lang="en-US" dirty="0"/>
          </a:p>
        </p:txBody>
      </p:sp>
      <p:sp>
        <p:nvSpPr>
          <p:cNvPr id="3" name="Content Placeholder 2"/>
          <p:cNvSpPr>
            <a:spLocks noGrp="1"/>
          </p:cNvSpPr>
          <p:nvPr>
            <p:ph idx="1"/>
          </p:nvPr>
        </p:nvSpPr>
        <p:spPr>
          <a:xfrm>
            <a:off x="708123" y="2401405"/>
            <a:ext cx="10344190" cy="4681882"/>
          </a:xfrm>
        </p:spPr>
        <p:txBody>
          <a:bodyPr>
            <a:normAutofit/>
          </a:bodyPr>
          <a:lstStyle/>
          <a:p>
            <a:pPr lvl="0" algn="r" rtl="1"/>
            <a:r>
              <a:rPr lang="fa-IR" sz="2400" b="1" dirty="0">
                <a:cs typeface="B Nazanin" panose="00000400000000000000" pitchFamily="2" charset="-78"/>
              </a:rPr>
              <a:t>تقسیم مجموعه مورد بررسی به واحدهایی </a:t>
            </a:r>
            <a:r>
              <a:rPr lang="fa-IR" sz="2400" b="1" dirty="0" smtClean="0">
                <a:cs typeface="B Nazanin" panose="00000400000000000000" pitchFamily="2" charset="-78"/>
              </a:rPr>
              <a:t>مختلف: </a:t>
            </a:r>
            <a:r>
              <a:rPr lang="fa-IR" sz="2400" dirty="0">
                <a:cs typeface="B Nazanin" panose="00000400000000000000" pitchFamily="2" charset="-78"/>
              </a:rPr>
              <a:t>در تقسیم بندی باید به عناصر </a:t>
            </a:r>
            <a:r>
              <a:rPr lang="fa-IR" sz="2400" dirty="0" smtClean="0">
                <a:cs typeface="B Nazanin" panose="00000400000000000000" pitchFamily="2" charset="-78"/>
              </a:rPr>
              <a:t>زیرتوجه داشت:      </a:t>
            </a:r>
          </a:p>
          <a:p>
            <a:pPr lvl="0" algn="r" rtl="1">
              <a:buFont typeface="Wingdings" panose="05000000000000000000" pitchFamily="2" charset="2"/>
              <a:buChar char="§"/>
            </a:pPr>
            <a:r>
              <a:rPr lang="fa-IR" sz="2400" dirty="0" smtClean="0">
                <a:cs typeface="B Nazanin" panose="00000400000000000000" pitchFamily="2" charset="-78"/>
              </a:rPr>
              <a:t> الف</a:t>
            </a:r>
            <a:r>
              <a:rPr lang="fa-IR" sz="2400" dirty="0">
                <a:cs typeface="B Nazanin" panose="00000400000000000000" pitchFamily="2" charset="-78"/>
              </a:rPr>
              <a:t>) کلمه ها </a:t>
            </a:r>
            <a:endParaRPr lang="fa-IR" sz="2400" dirty="0" smtClean="0">
              <a:cs typeface="B Nazanin" panose="00000400000000000000" pitchFamily="2" charset="-78"/>
            </a:endParaRPr>
          </a:p>
          <a:p>
            <a:pPr lvl="0" algn="r" rtl="1">
              <a:buFont typeface="Wingdings" panose="05000000000000000000" pitchFamily="2" charset="2"/>
              <a:buChar char="§"/>
            </a:pPr>
            <a:r>
              <a:rPr lang="fa-IR" sz="2400" dirty="0" smtClean="0">
                <a:cs typeface="B Nazanin" panose="00000400000000000000" pitchFamily="2" charset="-78"/>
              </a:rPr>
              <a:t>ب</a:t>
            </a:r>
            <a:r>
              <a:rPr lang="fa-IR" sz="2400" dirty="0">
                <a:cs typeface="B Nazanin" panose="00000400000000000000" pitchFamily="2" charset="-78"/>
              </a:rPr>
              <a:t>) نماد ها </a:t>
            </a:r>
            <a:endParaRPr lang="fa-IR" sz="2400" dirty="0" smtClean="0">
              <a:cs typeface="B Nazanin" panose="00000400000000000000" pitchFamily="2" charset="-78"/>
            </a:endParaRPr>
          </a:p>
          <a:p>
            <a:pPr lvl="0" algn="r" rtl="1">
              <a:buFont typeface="Wingdings" panose="05000000000000000000" pitchFamily="2" charset="2"/>
              <a:buChar char="§"/>
            </a:pPr>
            <a:r>
              <a:rPr lang="fa-IR" sz="2400" dirty="0" smtClean="0">
                <a:cs typeface="B Nazanin" panose="00000400000000000000" pitchFamily="2" charset="-78"/>
              </a:rPr>
              <a:t>ج</a:t>
            </a:r>
            <a:r>
              <a:rPr lang="fa-IR" sz="2400" dirty="0">
                <a:cs typeface="B Nazanin" panose="00000400000000000000" pitchFamily="2" charset="-78"/>
              </a:rPr>
              <a:t>) مضمون ها </a:t>
            </a:r>
            <a:endParaRPr lang="fa-IR" sz="2400" dirty="0" smtClean="0">
              <a:cs typeface="B Nazanin" panose="00000400000000000000" pitchFamily="2" charset="-78"/>
            </a:endParaRPr>
          </a:p>
          <a:p>
            <a:pPr lvl="0" algn="r" rtl="1">
              <a:buFont typeface="Wingdings" panose="05000000000000000000" pitchFamily="2" charset="2"/>
              <a:buChar char="§"/>
            </a:pPr>
            <a:r>
              <a:rPr lang="fa-IR" sz="2400" dirty="0" smtClean="0">
                <a:cs typeface="B Nazanin" panose="00000400000000000000" pitchFamily="2" charset="-78"/>
              </a:rPr>
              <a:t>د</a:t>
            </a:r>
            <a:r>
              <a:rPr lang="fa-IR" sz="2400" dirty="0">
                <a:cs typeface="B Nazanin" panose="00000400000000000000" pitchFamily="2" charset="-78"/>
              </a:rPr>
              <a:t>) شخصیت های مطرح شده در متن </a:t>
            </a:r>
            <a:endParaRPr lang="en-US" sz="2400" dirty="0" smtClean="0">
              <a:cs typeface="B Nazanin" panose="00000400000000000000" pitchFamily="2" charset="-78"/>
            </a:endParaRPr>
          </a:p>
          <a:p>
            <a:pPr algn="r" rtl="1"/>
            <a:r>
              <a:rPr lang="fa-IR" sz="2400" b="1" dirty="0">
                <a:cs typeface="B Nazanin" panose="00000400000000000000" pitchFamily="2" charset="-78"/>
              </a:rPr>
              <a:t>طبقه بندی </a:t>
            </a:r>
            <a:r>
              <a:rPr lang="fa-IR" sz="2400" b="1" dirty="0" smtClean="0">
                <a:cs typeface="B Nazanin" panose="00000400000000000000" pitchFamily="2" charset="-78"/>
              </a:rPr>
              <a:t>واحدها: </a:t>
            </a:r>
            <a:r>
              <a:rPr lang="fa-IR" sz="2400" dirty="0" smtClean="0">
                <a:cs typeface="B Nazanin" panose="00000400000000000000" pitchFamily="2" charset="-78"/>
              </a:rPr>
              <a:t>واحدهای مورد بررسی باید بر اساس ارزش اولویت طبقه بندی شوند، عناصر هیچ                 طبقه ای نباید در طبقات دیگر تداخل داشته باشد . </a:t>
            </a:r>
            <a:endParaRPr lang="en-US" sz="2400" dirty="0">
              <a:cs typeface="B Nazanin" panose="00000400000000000000" pitchFamily="2" charset="-78"/>
            </a:endParaRPr>
          </a:p>
          <a:p>
            <a:pPr lvl="0" algn="r" rtl="1"/>
            <a:r>
              <a:rPr lang="fa-IR" sz="2400" b="1" dirty="0">
                <a:cs typeface="B Nazanin" panose="00000400000000000000" pitchFamily="2" charset="-78"/>
              </a:rPr>
              <a:t> </a:t>
            </a:r>
            <a:r>
              <a:rPr lang="fa-IR" sz="2400" b="1" dirty="0" smtClean="0">
                <a:cs typeface="B Nazanin" panose="00000400000000000000" pitchFamily="2" charset="-78"/>
              </a:rPr>
              <a:t>ارزیابی عینی طبقه ها: </a:t>
            </a:r>
            <a:r>
              <a:rPr lang="fa-IR" sz="2400" dirty="0" smtClean="0">
                <a:cs typeface="B Nazanin" panose="00000400000000000000" pitchFamily="2" charset="-78"/>
              </a:rPr>
              <a:t>روش های ارزیابی به هدف بررسی بستگی دارد . در ارزیابی ، از روش های تحلیل فراوانی، تحلیل همبستگی و تحلیل جهت گیری استفاده می شود . </a:t>
            </a:r>
            <a:endParaRPr lang="en-US" sz="2400" dirty="0" smtClean="0">
              <a:cs typeface="B Nazanin" panose="00000400000000000000" pitchFamily="2" charset="-78"/>
            </a:endParaRP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1826098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534" y="1231246"/>
            <a:ext cx="8761413" cy="706964"/>
          </a:xfrm>
        </p:spPr>
        <p:txBody>
          <a:bodyPr/>
          <a:lstStyle/>
          <a:p>
            <a:r>
              <a:rPr lang="fa-IR" dirty="0"/>
              <a:t>تهیه وتنظیم محتوای اموزشی : </a:t>
            </a:r>
            <a:r>
              <a:rPr lang="fa-IR" dirty="0" smtClean="0"/>
              <a:t>            </a:t>
            </a:r>
            <a:r>
              <a:rPr lang="en-US" dirty="0"/>
              <a:t/>
            </a:r>
            <a:br>
              <a:rPr lang="en-US" dirty="0"/>
            </a:br>
            <a:endParaRPr lang="en-US" dirty="0"/>
          </a:p>
        </p:txBody>
      </p:sp>
      <p:sp>
        <p:nvSpPr>
          <p:cNvPr id="3" name="Content Placeholder 2"/>
          <p:cNvSpPr>
            <a:spLocks noGrp="1"/>
          </p:cNvSpPr>
          <p:nvPr>
            <p:ph idx="1"/>
          </p:nvPr>
        </p:nvSpPr>
        <p:spPr>
          <a:xfrm>
            <a:off x="824247" y="2331970"/>
            <a:ext cx="10689466" cy="4526030"/>
          </a:xfrm>
        </p:spPr>
        <p:txBody>
          <a:bodyPr>
            <a:normAutofit fontScale="92500" lnSpcReduction="20000"/>
          </a:bodyPr>
          <a:lstStyle/>
          <a:p>
            <a:pPr marL="0" indent="0" algn="r" rtl="1">
              <a:buNone/>
            </a:pPr>
            <a:r>
              <a:rPr lang="fa-IR" sz="2400" dirty="0" smtClean="0">
                <a:cs typeface="B Nazanin" panose="00000400000000000000" pitchFamily="2" charset="-78"/>
              </a:rPr>
              <a:t>درهنگام </a:t>
            </a:r>
            <a:r>
              <a:rPr lang="fa-IR" sz="2400" dirty="0">
                <a:cs typeface="B Nazanin" panose="00000400000000000000" pitchFamily="2" charset="-78"/>
              </a:rPr>
              <a:t>طراحی اموزشی باید درباره مطالب مشخصی که در برنامه گنجانده خواهد شد ، تصمیم گرفته شود .بطور کلی ، ضوابطی که در تهیه و تنظیم محتوای </a:t>
            </a:r>
            <a:r>
              <a:rPr lang="fa-IR" sz="2400" dirty="0" smtClean="0">
                <a:cs typeface="B Nazanin" panose="00000400000000000000" pitchFamily="2" charset="-78"/>
              </a:rPr>
              <a:t>آموزشی </a:t>
            </a:r>
            <a:r>
              <a:rPr lang="fa-IR" sz="2400" dirty="0">
                <a:cs typeface="B Nazanin" panose="00000400000000000000" pitchFamily="2" charset="-78"/>
              </a:rPr>
              <a:t>باید در نظر گرفته شوند عبارتند از </a:t>
            </a:r>
            <a:r>
              <a:rPr lang="fa-IR" sz="2400" dirty="0" smtClean="0">
                <a:cs typeface="B Nazanin" panose="00000400000000000000" pitchFamily="2" charset="-78"/>
              </a:rPr>
              <a:t>: </a:t>
            </a:r>
          </a:p>
          <a:p>
            <a:pPr algn="r" rtl="1"/>
            <a:r>
              <a:rPr lang="fa-IR" dirty="0" smtClean="0">
                <a:cs typeface="B Nazanin" panose="00000400000000000000" pitchFamily="2" charset="-78"/>
              </a:rPr>
              <a:t>میزان </a:t>
            </a:r>
            <a:r>
              <a:rPr lang="fa-IR" dirty="0">
                <a:cs typeface="B Nazanin" panose="00000400000000000000" pitchFamily="2" charset="-78"/>
              </a:rPr>
              <a:t>علاقه ، رغبت و توانایی شاگردان </a:t>
            </a:r>
            <a:endParaRPr lang="en-US" dirty="0">
              <a:cs typeface="B Nazanin" panose="00000400000000000000" pitchFamily="2" charset="-78"/>
            </a:endParaRPr>
          </a:p>
          <a:p>
            <a:pPr algn="r" rtl="1"/>
            <a:r>
              <a:rPr lang="fa-IR" dirty="0">
                <a:cs typeface="B Nazanin" panose="00000400000000000000" pitchFamily="2" charset="-78"/>
              </a:rPr>
              <a:t>مفاهیم ، اصول و قوانین هر علم</a:t>
            </a:r>
            <a:endParaRPr lang="en-US" dirty="0">
              <a:cs typeface="B Nazanin" panose="00000400000000000000" pitchFamily="2" charset="-78"/>
            </a:endParaRPr>
          </a:p>
          <a:p>
            <a:pPr algn="r" rtl="1"/>
            <a:r>
              <a:rPr lang="fa-IR" dirty="0">
                <a:cs typeface="B Nazanin" panose="00000400000000000000" pitchFamily="2" charset="-78"/>
              </a:rPr>
              <a:t>ساخت علوم مختلف</a:t>
            </a:r>
            <a:endParaRPr lang="en-US" dirty="0">
              <a:cs typeface="B Nazanin" panose="00000400000000000000" pitchFamily="2" charset="-78"/>
            </a:endParaRPr>
          </a:p>
          <a:p>
            <a:pPr algn="r" rtl="1"/>
            <a:r>
              <a:rPr lang="fa-IR" dirty="0">
                <a:cs typeface="B Nazanin" panose="00000400000000000000" pitchFamily="2" charset="-78"/>
              </a:rPr>
              <a:t>توالی مطالب </a:t>
            </a:r>
            <a:endParaRPr lang="en-US" dirty="0">
              <a:cs typeface="B Nazanin" panose="00000400000000000000" pitchFamily="2" charset="-78"/>
            </a:endParaRPr>
          </a:p>
          <a:p>
            <a:pPr algn="r" rtl="1"/>
            <a:r>
              <a:rPr lang="fa-IR" dirty="0">
                <a:cs typeface="B Nazanin" panose="00000400000000000000" pitchFamily="2" charset="-78"/>
              </a:rPr>
              <a:t>تازگی موضوع </a:t>
            </a:r>
            <a:endParaRPr lang="en-US" dirty="0">
              <a:cs typeface="B Nazanin" panose="00000400000000000000" pitchFamily="2" charset="-78"/>
            </a:endParaRPr>
          </a:p>
          <a:p>
            <a:pPr algn="r" rtl="1"/>
            <a:r>
              <a:rPr lang="fa-IR" dirty="0">
                <a:cs typeface="B Nazanin" panose="00000400000000000000" pitchFamily="2" charset="-78"/>
              </a:rPr>
              <a:t>میراث فرهنگی </a:t>
            </a:r>
            <a:endParaRPr lang="en-US" dirty="0">
              <a:cs typeface="B Nazanin" panose="00000400000000000000" pitchFamily="2" charset="-78"/>
            </a:endParaRPr>
          </a:p>
          <a:p>
            <a:pPr algn="r" rtl="1"/>
            <a:r>
              <a:rPr lang="fa-IR" dirty="0" smtClean="0">
                <a:cs typeface="B Nazanin" panose="00000400000000000000" pitchFamily="2" charset="-78"/>
              </a:rPr>
              <a:t>پروراندن مفاهیم اساسی و روش ها </a:t>
            </a:r>
            <a:endParaRPr lang="en-US" dirty="0" smtClean="0">
              <a:cs typeface="B Nazanin" panose="00000400000000000000" pitchFamily="2" charset="-78"/>
            </a:endParaRPr>
          </a:p>
          <a:p>
            <a:pPr algn="r" rtl="1"/>
            <a:r>
              <a:rPr lang="fa-IR" dirty="0" smtClean="0">
                <a:cs typeface="B Nazanin" panose="00000400000000000000" pitchFamily="2" charset="-78"/>
              </a:rPr>
              <a:t>ارتباط با مسایل روز </a:t>
            </a:r>
            <a:endParaRPr lang="en-US" dirty="0" smtClean="0">
              <a:cs typeface="B Nazanin" panose="00000400000000000000" pitchFamily="2" charset="-78"/>
            </a:endParaRPr>
          </a:p>
          <a:p>
            <a:pPr algn="r" rtl="1"/>
            <a:r>
              <a:rPr lang="fa-IR" dirty="0" smtClean="0">
                <a:cs typeface="B Nazanin" panose="00000400000000000000" pitchFamily="2" charset="-78"/>
              </a:rPr>
              <a:t>انطباق با زمان اموزش </a:t>
            </a:r>
            <a:endParaRPr lang="en-US" dirty="0" smtClean="0">
              <a:cs typeface="B Nazanin" panose="00000400000000000000" pitchFamily="2" charset="-78"/>
            </a:endParaRPr>
          </a:p>
          <a:p>
            <a:pPr algn="r" rtl="1"/>
            <a:r>
              <a:rPr lang="fa-IR" dirty="0" smtClean="0">
                <a:cs typeface="B Nazanin" panose="00000400000000000000" pitchFamily="2" charset="-78"/>
              </a:rPr>
              <a:t>پایه ای برای اموزش مداوم </a:t>
            </a:r>
            <a:endParaRPr lang="en-US" dirty="0" smtClean="0">
              <a:cs typeface="B Nazanin" panose="00000400000000000000" pitchFamily="2" charset="-78"/>
            </a:endParaRPr>
          </a:p>
          <a:p>
            <a:pPr algn="r" rtl="1"/>
            <a:r>
              <a:rPr lang="fa-IR" dirty="0" smtClean="0">
                <a:cs typeface="B Nazanin" panose="00000400000000000000" pitchFamily="2" charset="-78"/>
              </a:rPr>
              <a:t>فرصت مناسب برای فعالیت های یادگیری چند گانه </a:t>
            </a:r>
            <a:endParaRPr lang="en-US" dirty="0" smtClean="0">
              <a:cs typeface="B Nazanin" panose="00000400000000000000" pitchFamily="2" charset="-78"/>
            </a:endParaRPr>
          </a:p>
          <a:p>
            <a:pPr marL="0" indent="0" algn="r" rtl="1">
              <a:buNone/>
            </a:pPr>
            <a:endParaRPr lang="en-US" sz="2400" dirty="0">
              <a:cs typeface="B Nazanin" panose="00000400000000000000" pitchFamily="2" charset="-78"/>
            </a:endParaRPr>
          </a:p>
        </p:txBody>
      </p:sp>
    </p:spTree>
    <p:extLst>
      <p:ext uri="{BB962C8B-B14F-4D97-AF65-F5344CB8AC3E}">
        <p14:creationId xmlns:p14="http://schemas.microsoft.com/office/powerpoint/2010/main" val="2207392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98" y="1231245"/>
            <a:ext cx="8761413" cy="706964"/>
          </a:xfrm>
        </p:spPr>
        <p:txBody>
          <a:bodyPr/>
          <a:lstStyle/>
          <a:p>
            <a:r>
              <a:rPr lang="fa-IR" dirty="0">
                <a:cs typeface="B Nazanin" panose="00000400000000000000" pitchFamily="2" charset="-78"/>
              </a:rPr>
              <a:t>میزان علاقه ، رغبت و توانایی شاگردان </a:t>
            </a:r>
            <a:r>
              <a:rPr lang="fa-IR" dirty="0" smtClean="0">
                <a:cs typeface="B Nazanin" panose="00000400000000000000" pitchFamily="2" charset="-78"/>
              </a:rPr>
              <a:t>          </a:t>
            </a:r>
            <a:r>
              <a:rPr lang="en-US" dirty="0">
                <a:cs typeface="B Nazanin" panose="00000400000000000000" pitchFamily="2" charset="-78"/>
              </a:rPr>
              <a:t/>
            </a:r>
            <a:br>
              <a:rPr lang="en-US" dirty="0">
                <a:cs typeface="B Nazanin" panose="00000400000000000000" pitchFamily="2" charset="-78"/>
              </a:rPr>
            </a:br>
            <a:endParaRPr lang="en-US" dirty="0"/>
          </a:p>
        </p:txBody>
      </p:sp>
      <p:sp>
        <p:nvSpPr>
          <p:cNvPr id="3" name="Content Placeholder 2"/>
          <p:cNvSpPr>
            <a:spLocks noGrp="1"/>
          </p:cNvSpPr>
          <p:nvPr>
            <p:ph idx="1"/>
          </p:nvPr>
        </p:nvSpPr>
        <p:spPr>
          <a:xfrm>
            <a:off x="-262091" y="2313724"/>
            <a:ext cx="12059138" cy="4544276"/>
          </a:xfrm>
        </p:spPr>
        <p:txBody>
          <a:bodyPr/>
          <a:lstStyle/>
          <a:p>
            <a:pPr algn="r" rtl="1"/>
            <a:r>
              <a:rPr lang="en-US" dirty="0"/>
              <a:t> </a:t>
            </a:r>
            <a:r>
              <a:rPr lang="fa-IR" sz="2000" dirty="0"/>
              <a:t>محتوای </a:t>
            </a:r>
            <a:r>
              <a:rPr lang="fa-IR" sz="2000" dirty="0" smtClean="0"/>
              <a:t>آموزشی </a:t>
            </a:r>
            <a:r>
              <a:rPr lang="fa-IR" sz="2000" dirty="0"/>
              <a:t>باید با گروه سنی ، قوه درک ، علایق و رغبت شاگردان مطابقت داشته باشد. </a:t>
            </a:r>
            <a:endParaRPr lang="en-US" sz="2000" dirty="0"/>
          </a:p>
          <a:p>
            <a:pPr algn="r" rt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215" y="2955639"/>
            <a:ext cx="5477816" cy="34659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904" y="3331154"/>
            <a:ext cx="5290270" cy="3526846"/>
          </a:xfrm>
          <a:prstGeom prst="rect">
            <a:avLst/>
          </a:prstGeom>
        </p:spPr>
      </p:pic>
    </p:spTree>
    <p:extLst>
      <p:ext uri="{BB962C8B-B14F-4D97-AF65-F5344CB8AC3E}">
        <p14:creationId xmlns:p14="http://schemas.microsoft.com/office/powerpoint/2010/main" val="4039285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298</TotalTime>
  <Words>1907</Words>
  <Application>Microsoft Office PowerPoint</Application>
  <PresentationFormat>Widescreen</PresentationFormat>
  <Paragraphs>150</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Andalus</vt:lpstr>
      <vt:lpstr>Arial</vt:lpstr>
      <vt:lpstr>B Nazanin</vt:lpstr>
      <vt:lpstr>Calibri</vt:lpstr>
      <vt:lpstr>Century Gothic</vt:lpstr>
      <vt:lpstr>Times New Roman</vt:lpstr>
      <vt:lpstr>Wingdings</vt:lpstr>
      <vt:lpstr>Wingdings 3</vt:lpstr>
      <vt:lpstr>Ion Boardroom</vt:lpstr>
      <vt:lpstr>   باسمه تعالی  </vt:lpstr>
      <vt:lpstr> فصل هفتم تحلیل محتوا                      </vt:lpstr>
      <vt:lpstr>شیوه های تحلیل محتوا :                       </vt:lpstr>
      <vt:lpstr>                     شیوه های تحلیل محتوا :  </vt:lpstr>
      <vt:lpstr>مراحل تحلیل محتوا:                      </vt:lpstr>
      <vt:lpstr>مراحل تحلیل محتوا:                       </vt:lpstr>
      <vt:lpstr>مراحل تحلیل محتوا:                      </vt:lpstr>
      <vt:lpstr>تهیه وتنظیم محتوای اموزشی :              </vt:lpstr>
      <vt:lpstr>میزان علاقه ، رغبت و توانایی شاگردان            </vt:lpstr>
      <vt:lpstr> مفاهیم ، اصول و قوانین هر علم               </vt:lpstr>
      <vt:lpstr>ساخت علوم مختلف                          </vt:lpstr>
      <vt:lpstr>توالی مطالب                             </vt:lpstr>
      <vt:lpstr>تازگی موضوع                           </vt:lpstr>
      <vt:lpstr>میراث فرهنگی                          </vt:lpstr>
      <vt:lpstr>پروراندن مفاهیم اساسی و روش ها            </vt:lpstr>
      <vt:lpstr>ارتباط با مسائل روز                     </vt:lpstr>
      <vt:lpstr>انطباق با زمان آموزش                      </vt:lpstr>
      <vt:lpstr> پایه ای برای آموزش مداوم                </vt:lpstr>
      <vt:lpstr> فرصت مناسب برای فعالیت های یادگیری چند گانه     </vt:lpstr>
      <vt:lpstr>تحلیل مفهوم " وسایل آموزشی"               </vt:lpstr>
      <vt:lpstr>انواع وسایل آموزشی                       </vt:lpstr>
      <vt:lpstr>وسایل آموزشی معیاری                      </vt:lpstr>
      <vt:lpstr>وسایل تسهیل کننده                       </vt:lpstr>
      <vt:lpstr>تفاوت وسایل معیاری با تسهیل کننده            </vt:lpstr>
      <vt:lpstr>انواع وسایل آموزشی از نظر احتیاج به برق        </vt:lpstr>
      <vt:lpstr>نقش وسایل آموزشی در فرایند آموزش و یادگیری     </vt:lpstr>
      <vt:lpstr>معرفی تعدادی از وسایل کمک آموزشی که در نظام آموزشی کاربرد دارند     </vt:lpstr>
      <vt:lpstr>مثال                                   </vt:lpstr>
      <vt:lpstr>معیار انتخاب وسایل آموزشی                   </vt:lpstr>
      <vt:lpstr>معیار انتخاب وسایل آموزشی                    </vt:lpstr>
      <vt:lpstr>  </vt:lpstr>
      <vt:lpstr>تهیه کنندگان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باسمه تعالی</dc:title>
  <dc:creator>mazloum</dc:creator>
  <cp:lastModifiedBy>mazloum</cp:lastModifiedBy>
  <cp:revision>25</cp:revision>
  <dcterms:created xsi:type="dcterms:W3CDTF">2017-02-09T04:10:57Z</dcterms:created>
  <dcterms:modified xsi:type="dcterms:W3CDTF">2017-02-09T09:09:34Z</dcterms:modified>
</cp:coreProperties>
</file>