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5"/>
  </p:notesMasterIdLst>
  <p:sldIdLst>
    <p:sldId id="256" r:id="rId3"/>
    <p:sldId id="257" r:id="rId4"/>
    <p:sldId id="258" r:id="rId5"/>
    <p:sldId id="261" r:id="rId6"/>
    <p:sldId id="262" r:id="rId7"/>
    <p:sldId id="264" r:id="rId8"/>
    <p:sldId id="263" r:id="rId9"/>
    <p:sldId id="266" r:id="rId10"/>
    <p:sldId id="293" r:id="rId11"/>
    <p:sldId id="291" r:id="rId12"/>
    <p:sldId id="292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04D6E-5041-448C-842A-2E56C1236D93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8728B-C519-4CBD-9489-CA0D7006F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8728B-C519-4CBD-9489-CA0D7006F0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8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7422-8E75-420E-9B18-B2FB5035AC36}" type="datetime1">
              <a:rPr lang="en-US" smtClean="0"/>
              <a:t>1/11/2017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1779-5023-4A0C-9B4D-2684DED160C0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6E6A-CD1B-4416-934B-C5513C3A3A3E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DEAF91C-7012-46A2-8CD3-27F0547F7130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925-C45B-4578-9958-5B2FE209FCEE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40A8-B96A-4861-8E17-25F20EDB739A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36A7-6B35-4A20-A148-B6B6595C7043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FFA9-9378-4474-875B-92D8B3875EA6}" type="datetime1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FA79-52F3-40A3-995C-896DA311D68E}" type="datetime1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E387-78FF-435E-B0FB-9D39EF41C696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4545-78B3-4AD5-904E-0E58A6F18089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6DC0B4-41D6-4B7D-9F0A-75704EF55CA3}" type="datetime1">
              <a:rPr lang="en-US" smtClean="0"/>
              <a:t>1/11/2017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5A3D-1517-4AEF-A77C-370301332AC4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8EC1-8693-4FF1-8132-CA5C102F0530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224B-36E5-4E99-BEB9-3D38E87067C9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E7B-FA66-4623-A300-139A2420F07C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90B8-F123-417D-852B-7075F1BB88D0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328-238E-4BE1-B99D-95D7A3C4E5DD}" type="datetime1">
              <a:rPr lang="en-US" smtClean="0"/>
              <a:t>1/11/2017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8B8B-6188-4EFB-AF0B-5128DDBAFF71}" type="datetime1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B625-E368-4D74-AFF7-BC6DB9D2BBC5}" type="datetime1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6B99ED-A023-472C-803D-5EB8CAAC8723}" type="datetime1">
              <a:rPr lang="en-US" smtClean="0"/>
              <a:t>1/11/2017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A690-1355-4FC0-AFE0-883A83A2927E}" type="datetime1">
              <a:rPr lang="en-US" smtClean="0"/>
              <a:t>1/11/2017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ABE221-AC0D-454B-9076-5A84BECD1D0F}" type="datetime1">
              <a:rPr lang="en-US" smtClean="0"/>
              <a:t>1/11/2017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D99BA93-0F9E-4BDB-B616-5B269EF574B7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4635BFE-5CE7-4B6B-8BB0-0E910330A5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6400800" cy="1295400"/>
          </a:xfrm>
        </p:spPr>
        <p:txBody>
          <a:bodyPr>
            <a:noAutofit/>
          </a:bodyPr>
          <a:lstStyle/>
          <a:p>
            <a:r>
              <a:rPr lang="fa-IR" sz="5400" b="1" dirty="0" smtClean="0">
                <a:ln w="1905">
                  <a:solidFill>
                    <a:schemeClr val="tx1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Jadid" pitchFamily="2" charset="-78"/>
              </a:rPr>
              <a:t>به نام خدا </a:t>
            </a:r>
            <a:endParaRPr lang="en-US" sz="5400" b="1" dirty="0">
              <a:ln w="1905">
                <a:solidFill>
                  <a:schemeClr val="tx1"/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Jadid" pitchFamily="2" charset="-78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762000"/>
          </a:xfrm>
        </p:spPr>
        <p:txBody>
          <a:bodyPr>
            <a:noAutofit/>
          </a:bodyPr>
          <a:lstStyle/>
          <a:p>
            <a:r>
              <a:rPr lang="fa-IR" sz="3200" dirty="0" smtClean="0"/>
              <a:t>یادگیری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04258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بر اساس نظریه یادگیری اجتماعی، یادگیری می‌تواند از طریق مشاهده اتفاق افتد.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59077" y="452735"/>
            <a:ext cx="3417923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آلبرت بندورا: یادگیری مشاهده‌ای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235745" y="3568700"/>
            <a:ext cx="2260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1.توجه به رفتارهای الگو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527217" y="4102100"/>
            <a:ext cx="2969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2.یادسپاری رفتارهای مشاهده شده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276600" y="4616390"/>
            <a:ext cx="5230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3.بازآفرینی: تبدیل رمزهای موجود در حافظه به اعمال آشکار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22881" y="5149790"/>
            <a:ext cx="8273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4.تقویت و انگیزش: رفتار یاد گرفته شده زمانی به عملکرد تبدیل خواهد شد که با تقویت همراه باشد.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62000" y="2129135"/>
            <a:ext cx="756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در یادگیری، بین شخص و عوامل تعیین کننده‌ی محیطی تعامل برقرار است.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523684" y="2895600"/>
            <a:ext cx="1705916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a-IR" sz="2000" dirty="0" smtClean="0"/>
              <a:t>فرایندهای یادگیری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14" y="762000"/>
            <a:ext cx="894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پاداش و تنبیه موجب یادگیری نمی‌شوند، اما می‌توانند بر عملکرد یا رفتار فرد اثر بگذارند.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1000" y="1828800"/>
            <a:ext cx="8305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معلم آگاه می‌تواند با ارائه‌ی الگوهای مناسب رفتارهای مورد نظر خود را در دانش‌آموزان به وجود آورده یا کاهش دهد.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215726"/>
            <a:ext cx="6545741" cy="26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838200"/>
            <a:ext cx="3876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solidFill>
                  <a:srgbClr val="FFC000"/>
                </a:solidFill>
              </a:rPr>
              <a:t>از توجه شما </a:t>
            </a:r>
            <a:r>
              <a:rPr lang="fa-IR" sz="3600" dirty="0" smtClean="0">
                <a:solidFill>
                  <a:srgbClr val="FFC000"/>
                </a:solidFill>
              </a:rPr>
              <a:t>سپاسگزاریم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1" y="3371671"/>
            <a:ext cx="235032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400" dirty="0" smtClean="0">
                <a:solidFill>
                  <a:srgbClr val="FFC000"/>
                </a:solidFill>
              </a:rPr>
              <a:t>زینب السادات رضوی</a:t>
            </a:r>
          </a:p>
          <a:p>
            <a:pPr algn="r"/>
            <a:r>
              <a:rPr lang="fa-IR" sz="2400" dirty="0" smtClean="0">
                <a:solidFill>
                  <a:srgbClr val="FFC000"/>
                </a:solidFill>
              </a:rPr>
              <a:t>مرضیه بیگی</a:t>
            </a:r>
          </a:p>
          <a:p>
            <a:pPr algn="r"/>
            <a:r>
              <a:rPr lang="fa-IR" sz="2400" dirty="0" smtClean="0">
                <a:solidFill>
                  <a:srgbClr val="FFC000"/>
                </a:solidFill>
              </a:rPr>
              <a:t>نجمه غفوري</a:t>
            </a:r>
          </a:p>
          <a:p>
            <a:pPr algn="r"/>
            <a:r>
              <a:rPr lang="fa-IR" sz="2400" dirty="0" smtClean="0">
                <a:solidFill>
                  <a:srgbClr val="FFC000"/>
                </a:solidFill>
              </a:rPr>
              <a:t>صديقه اژدري</a:t>
            </a:r>
          </a:p>
          <a:p>
            <a:pPr algn="r"/>
            <a:r>
              <a:rPr lang="fa-IR" sz="2400" dirty="0" smtClean="0">
                <a:solidFill>
                  <a:srgbClr val="FFC000"/>
                </a:solidFill>
              </a:rPr>
              <a:t>سيمرا </a:t>
            </a:r>
            <a:r>
              <a:rPr lang="fa-IR" sz="2400" dirty="0" smtClean="0">
                <a:solidFill>
                  <a:srgbClr val="FFC000"/>
                </a:solidFill>
              </a:rPr>
              <a:t>زارع</a:t>
            </a:r>
            <a:endParaRPr lang="en-US" sz="2400" dirty="0" smtClean="0">
              <a:solidFill>
                <a:srgbClr val="FFC000"/>
              </a:solidFill>
            </a:endParaRP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15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7526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تغییری </a:t>
            </a: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</a:rPr>
              <a:t>نسبتا دائمی در رفتار </a:t>
            </a: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بالقوه که </a:t>
            </a: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</a:rPr>
              <a:t>در نتیجه تمرین حاصل میشود. </a:t>
            </a:r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r" rtl="1">
              <a:buNone/>
            </a:pPr>
            <a:endParaRPr lang="fa-I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رسش </a:t>
            </a: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</a:rPr>
              <a:t>و حالات موقت جاندار مشمول این تعریف نمیشوند.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r" rtl="1"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یادگیری</a:t>
            </a: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HR\Desktop\maghale\ax\یادگیر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6400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123" y="348734"/>
            <a:ext cx="8229600" cy="12192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>
                <a:solidFill>
                  <a:schemeClr val="bg1"/>
                </a:solidFill>
                <a:effectLst/>
              </a:rPr>
              <a:t>انواع یادگیری:</a:t>
            </a:r>
            <a:r>
              <a:rPr lang="en-US" dirty="0">
                <a:solidFill>
                  <a:schemeClr val="bg1"/>
                </a:solidFill>
                <a:effectLst/>
              </a:rPr>
              <a:t/>
            </a:r>
            <a:br>
              <a:rPr lang="en-US" dirty="0">
                <a:solidFill>
                  <a:schemeClr val="bg1"/>
                </a:solidFill>
                <a:effectLst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37791" y="1519535"/>
            <a:ext cx="2715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</a:rPr>
              <a:t>شرطی سازی </a:t>
            </a:r>
            <a:r>
              <a:rPr lang="fa-IR" sz="2400" dirty="0" smtClean="0">
                <a:solidFill>
                  <a:schemeClr val="bg1"/>
                </a:solidFill>
              </a:rPr>
              <a:t>کلاسیک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029200" y="1739976"/>
            <a:ext cx="838200" cy="10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955179" y="1515070"/>
            <a:ext cx="3150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</a:rPr>
              <a:t>رویدادی در پی رویدادی </a:t>
            </a:r>
            <a:r>
              <a:rPr lang="fa-IR" sz="2400" dirty="0" smtClean="0">
                <a:solidFill>
                  <a:schemeClr val="bg1"/>
                </a:solidFill>
              </a:rPr>
              <a:t>دیگر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3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42396" y="3314700"/>
            <a:ext cx="2393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itchFamily="2" charset="2"/>
              <a:buChar char="ü"/>
            </a:pPr>
            <a:r>
              <a:rPr lang="fa-IR" sz="2400" dirty="0">
                <a:solidFill>
                  <a:schemeClr val="bg1"/>
                </a:solidFill>
              </a:rPr>
              <a:t>شرطی سازی </a:t>
            </a:r>
            <a:r>
              <a:rPr lang="fa-IR" sz="2400" dirty="0" smtClean="0">
                <a:solidFill>
                  <a:schemeClr val="bg1"/>
                </a:solidFill>
              </a:rPr>
              <a:t>عامل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283200" y="3535141"/>
            <a:ext cx="838200" cy="10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7800" y="3314700"/>
            <a:ext cx="5160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solidFill>
                  <a:schemeClr val="bg1"/>
                </a:solidFill>
              </a:rPr>
              <a:t>جاندار متعاقب </a:t>
            </a:r>
            <a:r>
              <a:rPr lang="fa-IR" sz="2400" dirty="0">
                <a:solidFill>
                  <a:schemeClr val="bg1"/>
                </a:solidFill>
              </a:rPr>
              <a:t>پاسخی که میدهد پیامد معینی </a:t>
            </a:r>
            <a:r>
              <a:rPr lang="fa-IR" sz="2400" dirty="0" smtClean="0">
                <a:solidFill>
                  <a:schemeClr val="bg1"/>
                </a:solidFill>
              </a:rPr>
              <a:t>دریافت خواهد کرد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2799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bg1"/>
                </a:solidFill>
              </a:rPr>
              <a:t>یادگیری مشاهده‌ای               یادگیری از طریق مشاهده و الگو گیری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338646" y="4572000"/>
            <a:ext cx="10113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17711" y="2362200"/>
            <a:ext cx="3292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bg1"/>
                </a:solidFill>
              </a:rPr>
              <a:t>یادگیری از طریق مجاورت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0" grpId="0"/>
      <p:bldP spid="23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1455003"/>
            <a:ext cx="329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نظریه پاولوف: </a:t>
            </a:r>
            <a:endParaRPr lang="en-US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9999" y="2457271"/>
            <a:ext cx="46005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بازتابهای طبیعی یا نخستین جاندار (انسان یا حیوان) را می توان به کمک شرطی کردن گسترش داد.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HR\Desktop\maghale\ax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1552"/>
            <a:ext cx="2590800" cy="363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98439" y="391180"/>
            <a:ext cx="279756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schemeClr val="bg1"/>
                </a:solidFill>
              </a:rPr>
              <a:t>شرطی سازی کلاسیک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7000" y="710625"/>
            <a:ext cx="2196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solidFill>
                  <a:schemeClr val="bg1"/>
                </a:solidFill>
              </a:rPr>
              <a:t>شرطی شدن 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240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sz="2400" dirty="0" smtClean="0">
              <a:solidFill>
                <a:schemeClr val="bg1"/>
              </a:solidFill>
            </a:endParaRPr>
          </a:p>
          <a:p>
            <a:pPr algn="r" rtl="1"/>
            <a:r>
              <a:rPr lang="fa-IR" sz="2400" dirty="0" smtClean="0">
                <a:solidFill>
                  <a:schemeClr val="bg1"/>
                </a:solidFill>
              </a:rPr>
              <a:t>محرک غیر شرطی                پاسخ غیر شرطی</a:t>
            </a:r>
          </a:p>
          <a:p>
            <a:pPr algn="r" rtl="1"/>
            <a:endParaRPr lang="fa-IR" sz="2400" dirty="0" smtClean="0">
              <a:solidFill>
                <a:schemeClr val="bg1"/>
              </a:solidFill>
            </a:endParaRPr>
          </a:p>
          <a:p>
            <a:pPr algn="r" rtl="1"/>
            <a:r>
              <a:rPr lang="fa-IR" sz="2400" dirty="0" smtClean="0">
                <a:solidFill>
                  <a:schemeClr val="bg1"/>
                </a:solidFill>
              </a:rPr>
              <a:t>همایند شد</a:t>
            </a:r>
            <a:r>
              <a:rPr lang="fa-IR" sz="2400" dirty="0">
                <a:solidFill>
                  <a:schemeClr val="bg1"/>
                </a:solidFill>
              </a:rPr>
              <a:t>ن</a:t>
            </a:r>
            <a:r>
              <a:rPr lang="fa-IR" sz="2400" dirty="0" smtClean="0">
                <a:solidFill>
                  <a:schemeClr val="bg1"/>
                </a:solidFill>
              </a:rPr>
              <a:t> یک چیز دیگر بامحرک غیرشرطی             پاسخ غیر شرطی</a:t>
            </a:r>
          </a:p>
          <a:p>
            <a:pPr algn="r" rtl="1"/>
            <a:endParaRPr lang="fa-IR" sz="2400" dirty="0" smtClean="0">
              <a:solidFill>
                <a:schemeClr val="bg1"/>
              </a:solidFill>
            </a:endParaRPr>
          </a:p>
          <a:p>
            <a:pPr algn="r" rtl="1"/>
            <a:r>
              <a:rPr lang="fa-IR" sz="2400" dirty="0" smtClean="0">
                <a:solidFill>
                  <a:schemeClr val="bg1"/>
                </a:solidFill>
              </a:rPr>
              <a:t>محرک شرطی               پاسخ شرطی</a:t>
            </a:r>
            <a:endParaRPr lang="fa-IR" sz="24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38800" y="2209800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009900" y="2909454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57900" y="3657600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C:\Users\HR\Desktop\maghale\ax\s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114800"/>
            <a:ext cx="3733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1001693"/>
            <a:ext cx="3841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 smtClean="0">
                <a:solidFill>
                  <a:schemeClr val="bg1"/>
                </a:solidFill>
              </a:rPr>
              <a:t>عوامل اساسی ضروری برای وقوع شرطی سازی کلاسیک: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850900"/>
            <a:ext cx="1530929" cy="1447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مجاورت زمانی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2743200" y="837046"/>
            <a:ext cx="1524000" cy="14997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 فراوانی دفعات همراهی </a:t>
            </a:r>
          </a:p>
        </p:txBody>
      </p:sp>
      <p:sp>
        <p:nvSpPr>
          <p:cNvPr id="6" name="Oval 5"/>
          <p:cNvSpPr/>
          <p:nvPr/>
        </p:nvSpPr>
        <p:spPr>
          <a:xfrm>
            <a:off x="1600200" y="2336800"/>
            <a:ext cx="1524000" cy="1499754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bg1"/>
                </a:solidFill>
              </a:rPr>
              <a:t>پیش بینی پذیری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345" y="25019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r>
              <a:rPr lang="fa-IR" sz="2400" dirty="0">
                <a:solidFill>
                  <a:schemeClr val="accent3">
                    <a:lumMod val="75000"/>
                  </a:schemeClr>
                </a:solidFill>
              </a:rPr>
              <a:t>اثر پیش بینی پذیری از فراوانی دفعات همراهی و مجاورت زمانی مهم تر </a:t>
            </a:r>
            <a:r>
              <a:rPr lang="fa-IR" sz="2400" dirty="0" smtClean="0">
                <a:solidFill>
                  <a:schemeClr val="accent3">
                    <a:lumMod val="75000"/>
                  </a:schemeClr>
                </a:solidFill>
              </a:rPr>
              <a:t>است.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43347" y="4961235"/>
            <a:ext cx="2504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شرطی سازی کلاسیک 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997271" y="4508500"/>
            <a:ext cx="457200" cy="1295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9384" y="4504035"/>
            <a:ext cx="5069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آنچه جاندار یاد میگیرد پیش بینی رفتار بعدی است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521" y="5266035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پیوند محرکی خنثی با محرکی دیگر از راه جفت شدن مکرر 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7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4" grpId="0"/>
      <p:bldP spid="8" grpId="0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609600"/>
            <a:ext cx="472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خاموش کردن رفتار پاسخگر: 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6764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اگر محرک شرطی بدون محرک غیرشرطی تکرار شود رفتار پاسخگر خاموش می شود. 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0868" y="3033408"/>
            <a:ext cx="3422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بازگشت خود به خودی: 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1982" y="3814465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ب</a:t>
            </a:r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ازگشت خودبخودی پاسخ پس از گذشت مدت زمانی از خاموشی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6099" y="1447800"/>
            <a:ext cx="2530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</a:rPr>
              <a:t>تعمیم محرک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5790" y="1525442"/>
            <a:ext cx="2452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schemeClr val="bg1"/>
                </a:solidFill>
              </a:rPr>
              <a:t>واکنش به شباهت ها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6335" y="2741013"/>
            <a:ext cx="2986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</a:rPr>
              <a:t>تمیز محرک یا افتراق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809220"/>
            <a:ext cx="2071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schemeClr val="bg1"/>
                </a:solidFill>
              </a:rPr>
              <a:t>واکنش به تفاوتها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568491" y="280922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Left Arrow 7"/>
          <p:cNvSpPr/>
          <p:nvPr/>
        </p:nvSpPr>
        <p:spPr>
          <a:xfrm>
            <a:off x="4356260" y="1486388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5BFE-5CE7-4B6B-8BB0-0E910330A5CE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6385" y="772180"/>
            <a:ext cx="314701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گاتری: یادگیری مجاورتی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191785" y="1752600"/>
            <a:ext cx="4961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مجاورت به تنهایی می‌تواند موجب یادگیری شود.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2571690"/>
            <a:ext cx="71737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اصل تاخر: آخرین پاسخ به یاد سپرده می‌شود و با تقویت تداعی می‌شود.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90600" y="3486090"/>
            <a:ext cx="7159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تقویت منجر به یادگیری نمی‌شود بلکه از یادگیری زدایی (فراموشی) جلوگیری می‌کند.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367453" y="4415135"/>
            <a:ext cx="66335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یکی از انواع یادگیری مجاورتی، یادگیری مجاورتی یا قالبی است.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40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ap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1799</TotalTime>
  <Words>412</Words>
  <Application>Microsoft Office PowerPoint</Application>
  <PresentationFormat>On-screen Show (4:3)</PresentationFormat>
  <Paragraphs>74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Paper</vt:lpstr>
      <vt:lpstr>Couture</vt:lpstr>
      <vt:lpstr>به نام خدا </vt:lpstr>
      <vt:lpstr> یادگیری:</vt:lpstr>
      <vt:lpstr>انواع یادگیری: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HR</dc:creator>
  <cp:lastModifiedBy>noori</cp:lastModifiedBy>
  <cp:revision>113</cp:revision>
  <dcterms:created xsi:type="dcterms:W3CDTF">2014-10-10T14:57:15Z</dcterms:created>
  <dcterms:modified xsi:type="dcterms:W3CDTF">2017-01-11T06:19:02Z</dcterms:modified>
</cp:coreProperties>
</file>