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13"/>
  </p:notesMasterIdLst>
  <p:sldIdLst>
    <p:sldId id="261" r:id="rId2"/>
    <p:sldId id="257" r:id="rId3"/>
    <p:sldId id="264" r:id="rId4"/>
    <p:sldId id="265" r:id="rId5"/>
    <p:sldId id="260" r:id="rId6"/>
    <p:sldId id="262" r:id="rId7"/>
    <p:sldId id="267" r:id="rId8"/>
    <p:sldId id="259" r:id="rId9"/>
    <p:sldId id="268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ttermoon" initials="b" lastIdx="0" clrIdx="0">
    <p:extLst>
      <p:ext uri="{19B8F6BF-5375-455C-9EA6-DF929625EA0E}">
        <p15:presenceInfo xmlns:p15="http://schemas.microsoft.com/office/powerpoint/2012/main" userId="bittermo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1D2D75-1CA9-443E-B43E-B8F3FEE0E382}" type="datetimeFigureOut">
              <a:rPr lang="fa-IR" smtClean="0"/>
              <a:t>12/03/1438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0CF5CE-D629-4340-A86D-5AF6A5C351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584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F5CE-D629-4340-A86D-5AF6A5C351A5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897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F5CE-D629-4340-A86D-5AF6A5C351A5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910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F5CE-D629-4340-A86D-5AF6A5C351A5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200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8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7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45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52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08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3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0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4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3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1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4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6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30" y="512177"/>
            <a:ext cx="9063799" cy="56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7855" y="512177"/>
            <a:ext cx="5601751" cy="975575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</a:rPr>
              <a:t>نظریه های تدریس</a:t>
            </a:r>
            <a:endParaRPr lang="fa-I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25" y="4408047"/>
            <a:ext cx="14166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فصل چهارم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1065" y="1545725"/>
            <a:ext cx="305229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</a:rPr>
              <a:t>  تهیه کنندگان: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a-I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a-IR" sz="2400" dirty="0">
                <a:solidFill>
                  <a:schemeClr val="tx2">
                    <a:lumMod val="75000"/>
                  </a:schemeClr>
                </a:solidFill>
              </a:rPr>
              <a:t>فاطمه آذری قلاتی</a:t>
            </a:r>
          </a:p>
          <a:p>
            <a:pPr algn="ctr"/>
            <a:r>
              <a:rPr lang="fa-IR" sz="2400" dirty="0">
                <a:solidFill>
                  <a:schemeClr val="tx2">
                    <a:lumMod val="75000"/>
                  </a:schemeClr>
                </a:solidFill>
              </a:rPr>
              <a:t>رقیه </a:t>
            </a:r>
            <a:r>
              <a:rPr lang="fa-IR" sz="2400">
                <a:solidFill>
                  <a:schemeClr val="tx2">
                    <a:lumMod val="75000"/>
                  </a:schemeClr>
                </a:solidFill>
              </a:rPr>
              <a:t>درویش </a:t>
            </a:r>
            <a:r>
              <a:rPr lang="fa-IR" sz="2400" smtClean="0">
                <a:solidFill>
                  <a:schemeClr val="tx2">
                    <a:lumMod val="75000"/>
                  </a:schemeClr>
                </a:solidFill>
              </a:rPr>
              <a:t>دانا</a:t>
            </a:r>
          </a:p>
          <a:p>
            <a:pPr algn="ctr"/>
            <a:r>
              <a:rPr lang="fa-IR" sz="2400" smtClean="0">
                <a:solidFill>
                  <a:schemeClr val="tx2">
                    <a:lumMod val="75000"/>
                  </a:schemeClr>
                </a:solidFill>
              </a:rPr>
              <a:t>مرضیه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</a:rPr>
              <a:t>شعبانی نژاد</a:t>
            </a:r>
          </a:p>
          <a:p>
            <a:pPr algn="ctr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</a:rPr>
              <a:t>فاطمه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</a:rPr>
              <a:t>گودرزی</a:t>
            </a:r>
          </a:p>
          <a:p>
            <a:pPr algn="ctr"/>
            <a:r>
              <a:rPr lang="fa-IR" sz="2400" dirty="0">
                <a:solidFill>
                  <a:schemeClr val="tx2">
                    <a:lumMod val="75000"/>
                  </a:schemeClr>
                </a:solidFill>
              </a:rPr>
              <a:t>پریسا محمودیان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</a:rPr>
              <a:t>فرد</a:t>
            </a:r>
          </a:p>
          <a:p>
            <a:pPr algn="ctr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</a:rPr>
              <a:t>مریم موسی زاده</a:t>
            </a:r>
          </a:p>
        </p:txBody>
      </p:sp>
    </p:spTree>
    <p:extLst>
      <p:ext uri="{BB962C8B-B14F-4D97-AF65-F5344CB8AC3E}">
        <p14:creationId xmlns:p14="http://schemas.microsoft.com/office/powerpoint/2010/main" val="36192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549" y="746481"/>
            <a:ext cx="824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404" y="128995"/>
            <a:ext cx="8173814" cy="592222"/>
          </a:xfrm>
        </p:spPr>
        <p:txBody>
          <a:bodyPr>
            <a:noAutofit/>
          </a:bodyPr>
          <a:lstStyle/>
          <a:p>
            <a:pPr algn="r"/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2.ویژگی </a:t>
            </a:r>
            <a:r>
              <a:rPr lang="fa-IR" sz="2400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های شاگردان و تأثیر آن در فرایند 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تدریس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: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/>
            </a:r>
            <a:br>
              <a:rPr lang="en-US" sz="2400" i="1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endParaRPr lang="fa-IR" sz="2400" i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60" y="1069843"/>
            <a:ext cx="1155019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/>
                </a:solidFill>
              </a:rPr>
              <a:t>معلم باید از فرایندهای </a:t>
            </a:r>
            <a:r>
              <a:rPr lang="fa-IR" sz="2000" dirty="0" smtClean="0">
                <a:solidFill>
                  <a:schemeClr val="tx2"/>
                </a:solidFill>
              </a:rPr>
              <a:t>شناختی شاگردان در سنین مختلف </a:t>
            </a:r>
            <a:r>
              <a:rPr lang="fa-IR" sz="2000" dirty="0">
                <a:solidFill>
                  <a:schemeClr val="tx2"/>
                </a:solidFill>
              </a:rPr>
              <a:t>آگاهی داشته باشد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dirty="0" smtClean="0">
              <a:solidFill>
                <a:schemeClr val="tx2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/>
                </a:solidFill>
              </a:rPr>
              <a:t>اگر معلمی تصور بکند بدون شناخت شاگردان و بدون آگاهی از فرایند رشد ذهنی،عاطفی و اجتماعی آنان </a:t>
            </a:r>
            <a:r>
              <a:rPr lang="fa-IR" sz="2000" dirty="0" smtClean="0">
                <a:solidFill>
                  <a:schemeClr val="tx2"/>
                </a:solidFill>
              </a:rPr>
              <a:t>و</a:t>
            </a: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     حتی </a:t>
            </a:r>
            <a:r>
              <a:rPr lang="fa-IR" sz="2000" dirty="0">
                <a:solidFill>
                  <a:schemeClr val="tx2"/>
                </a:solidFill>
              </a:rPr>
              <a:t>بدون همکاری والدین میتواند در ادای وظایف آموزشی موفق باشد سخت در اشتباه است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/>
                </a:solidFill>
              </a:rPr>
              <a:t>برنامه درسی و نوع و مقدار تکلیف درسی براساس رشدذهنی و تواناییهای شاگر پی ریزی شود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0562" y="3872807"/>
            <a:ext cx="71992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3.تأثیر </a:t>
            </a:r>
            <a:r>
              <a:rPr lang="fa-IR" sz="2400" i="1" dirty="0">
                <a:solidFill>
                  <a:schemeClr val="tx2">
                    <a:lumMod val="75000"/>
                  </a:schemeClr>
                </a:solidFill>
              </a:rPr>
              <a:t>برنامه و ساخت نظام آموزشی در فرایند 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تدریس:</a:t>
            </a:r>
            <a:endParaRPr lang="fa-I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5559" y="4545520"/>
            <a:ext cx="762429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solidFill>
                  <a:schemeClr val="tx2"/>
                </a:solidFill>
              </a:rPr>
              <a:t> </a:t>
            </a:r>
            <a:endParaRPr lang="en-US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>
                <a:solidFill>
                  <a:schemeClr val="tx2"/>
                </a:solidFill>
              </a:rPr>
              <a:t>در بررسی ساختار نظام آموزشی، از نظر برنامه و چگونگی اجرا دو نظام مختلف را میتوان نام برد</a:t>
            </a:r>
            <a:r>
              <a:rPr lang="fa-IR" sz="2000" dirty="0" smtClean="0">
                <a:solidFill>
                  <a:schemeClr val="tx2"/>
                </a:solidFill>
              </a:rPr>
              <a:t>:</a:t>
            </a:r>
          </a:p>
          <a:p>
            <a:pPr algn="r" rtl="1"/>
            <a:endParaRPr lang="en-US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>
                <a:solidFill>
                  <a:schemeClr val="tx2"/>
                </a:solidFill>
              </a:rPr>
              <a:t>1.برنامه متکی بر اصالت مواد درسی</a:t>
            </a:r>
            <a:endParaRPr lang="en-US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>
                <a:solidFill>
                  <a:schemeClr val="tx2"/>
                </a:solidFill>
              </a:rPr>
              <a:t>2.برنامه متکی بر رشد همه جانبه ی شاگرد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99" y="4103639"/>
            <a:ext cx="2509297" cy="1923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4755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3507325" y="113121"/>
            <a:ext cx="8581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4.تأثیر </a:t>
            </a:r>
            <a:r>
              <a:rPr lang="fa-IR" sz="2400" i="1" dirty="0">
                <a:solidFill>
                  <a:schemeClr val="tx2">
                    <a:lumMod val="75000"/>
                  </a:schemeClr>
                </a:solidFill>
              </a:rPr>
              <a:t>فضا و تجهیزات آموزشی در فرایند 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تدریس: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330" y="885965"/>
            <a:ext cx="85515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solidFill>
                  <a:schemeClr val="tx2"/>
                </a:solidFill>
              </a:rPr>
              <a:t>معلم خوب در شرایط محدود نیز میتواند موثر واقع شود اما شکی نیست که فضا </a:t>
            </a:r>
            <a:r>
              <a:rPr lang="fa-IR" sz="2000" dirty="0" smtClean="0">
                <a:solidFill>
                  <a:schemeClr val="tx2"/>
                </a:solidFill>
              </a:rPr>
              <a:t>و</a:t>
            </a: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 </a:t>
            </a:r>
            <a:r>
              <a:rPr lang="fa-IR" sz="2000" dirty="0">
                <a:solidFill>
                  <a:schemeClr val="tx2"/>
                </a:solidFill>
              </a:rPr>
              <a:t>تجهیزات آموزشی مناسب در کیفیت تدریس بسیار موثر است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algn="r" rtl="1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88" y="785419"/>
            <a:ext cx="766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26" y="2370321"/>
            <a:ext cx="4687129" cy="2812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988" y="5548262"/>
            <a:ext cx="6369744" cy="825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4000" dirty="0" smtClean="0">
                <a:solidFill>
                  <a:schemeClr val="tx2"/>
                </a:solidFill>
                <a:cs typeface="B Homa" panose="00000400000000000000" pitchFamily="2" charset="-78"/>
              </a:rPr>
              <a:t>سپاس از حُسن توجه شما</a:t>
            </a:r>
            <a:endParaRPr lang="fa-IR" sz="4000" dirty="0">
              <a:solidFill>
                <a:schemeClr val="tx2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640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276" y="772733"/>
            <a:ext cx="8628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3841" y="142627"/>
            <a:ext cx="9787944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tx2"/>
                </a:solidFill>
              </a:rPr>
              <a:t>   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تدریس </a:t>
            </a:r>
            <a:r>
              <a:rPr lang="fa-IR" sz="2400" i="1" dirty="0">
                <a:solidFill>
                  <a:schemeClr val="tx2">
                    <a:lumMod val="75000"/>
                  </a:schemeClr>
                </a:solidFill>
              </a:rPr>
              <a:t>چیست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؟</a:t>
            </a:r>
          </a:p>
          <a:p>
            <a:pPr algn="r" rtl="1"/>
            <a:endParaRPr lang="en-US" sz="2800" dirty="0">
              <a:solidFill>
                <a:schemeClr val="tx2"/>
              </a:solidFill>
            </a:endParaRPr>
          </a:p>
          <a:p>
            <a:pPr algn="r" rtl="1"/>
            <a:r>
              <a:rPr lang="fa-IR" sz="2800" dirty="0">
                <a:solidFill>
                  <a:schemeClr val="tx2"/>
                </a:solidFill>
              </a:rPr>
              <a:t> </a:t>
            </a:r>
            <a:r>
              <a:rPr lang="fa-IR" sz="2000" dirty="0">
                <a:solidFill>
                  <a:schemeClr val="tx2"/>
                </a:solidFill>
              </a:rPr>
              <a:t>فعالیتی است آگاهانه ، هدف دار ، مرتّب ، از پیش طراحی شده </a:t>
            </a:r>
            <a:r>
              <a:rPr lang="fa-IR" sz="2000" dirty="0" smtClean="0">
                <a:solidFill>
                  <a:schemeClr val="tx2"/>
                </a:solidFill>
              </a:rPr>
              <a:t>و</a:t>
            </a: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 </a:t>
            </a: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بر </a:t>
            </a:r>
            <a:r>
              <a:rPr lang="fa-IR" sz="2000" dirty="0">
                <a:solidFill>
                  <a:schemeClr val="tx2"/>
                </a:solidFill>
              </a:rPr>
              <a:t>اساس وضع شناختی دانش آموز، که هدف از آن ایجاد شرایط </a:t>
            </a:r>
            <a:endParaRPr lang="fa-IR" sz="2000" dirty="0" smtClean="0">
              <a:solidFill>
                <a:schemeClr val="tx2"/>
              </a:solidFill>
            </a:endParaRP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مطلوب </a:t>
            </a:r>
            <a:r>
              <a:rPr lang="fa-IR" sz="2000" dirty="0">
                <a:solidFill>
                  <a:schemeClr val="tx2"/>
                </a:solidFill>
              </a:rPr>
              <a:t>یادگیری است.</a:t>
            </a:r>
            <a:endParaRPr lang="en-US" sz="2000" dirty="0">
              <a:solidFill>
                <a:schemeClr val="tx2"/>
              </a:solidFill>
            </a:endParaRPr>
          </a:p>
          <a:p>
            <a:pPr algn="r" rtl="1"/>
            <a:r>
              <a:rPr lang="fa-IR" sz="3200" dirty="0">
                <a:solidFill>
                  <a:schemeClr val="tx2"/>
                </a:solidFill>
              </a:rPr>
              <a:t> </a:t>
            </a:r>
            <a:endParaRPr lang="en-US" sz="3200" dirty="0">
              <a:solidFill>
                <a:schemeClr val="tx2"/>
              </a:solidFill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ویژگی </a:t>
            </a:r>
            <a:r>
              <a:rPr lang="fa-IR" sz="2400" i="1" dirty="0">
                <a:solidFill>
                  <a:schemeClr val="tx2">
                    <a:lumMod val="75000"/>
                  </a:schemeClr>
                </a:solidFill>
              </a:rPr>
              <a:t>های تدریس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r" rtl="1"/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هدفدار باشد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متناسب با هدف باشد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مفاهیم مطابق با فهم شاگرد ارائه شود.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1" y="2233547"/>
            <a:ext cx="6219223" cy="414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229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4823" y="-94374"/>
            <a:ext cx="11997412" cy="6973212"/>
            <a:chOff x="264823" y="-94374"/>
            <a:chExt cx="11997412" cy="6973212"/>
          </a:xfrm>
        </p:grpSpPr>
        <p:sp>
          <p:nvSpPr>
            <p:cNvPr id="3" name="TextBox 2"/>
            <p:cNvSpPr txBox="1"/>
            <p:nvPr/>
          </p:nvSpPr>
          <p:spPr>
            <a:xfrm>
              <a:off x="2902841" y="1576897"/>
              <a:ext cx="1184857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chemeClr val="bg1">
                      <a:lumMod val="95000"/>
                    </a:schemeClr>
                  </a:solidFill>
                </a:rPr>
                <a:t>6</a:t>
              </a:r>
              <a:endParaRPr lang="fa-IR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79950" y="-94374"/>
              <a:ext cx="184731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1">
              <a:spAutoFit/>
            </a:bodyPr>
            <a:lstStyle/>
            <a:p>
              <a:endParaRPr lang="fa-IR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536523" y="0"/>
              <a:ext cx="2405190" cy="108840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3683" y="818670"/>
              <a:ext cx="2306922" cy="111620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4096460" y="90292"/>
              <a:ext cx="3245476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800" dirty="0" smtClean="0">
                  <a:solidFill>
                    <a:schemeClr val="tx2">
                      <a:lumMod val="50000"/>
                    </a:schemeClr>
                  </a:solidFill>
                </a:rPr>
                <a:t>نظریه ی جامع تدریس</a:t>
              </a:r>
              <a:endParaRPr lang="fa-IR" sz="2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3373" y="775050"/>
              <a:ext cx="2011253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>
                  <a:solidFill>
                    <a:schemeClr val="tx2">
                      <a:lumMod val="50000"/>
                    </a:schemeClr>
                  </a:solidFill>
                </a:rPr>
                <a:t>2.اهداف و شیوه های تدریس</a:t>
              </a:r>
              <a:endParaRPr lang="fa-IR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372025" y="1811343"/>
              <a:ext cx="1374723" cy="596790"/>
            </a:xfrm>
            <a:prstGeom prst="flowChartConnector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279484" y="1738233"/>
              <a:ext cx="1374723" cy="596790"/>
            </a:xfrm>
            <a:prstGeom prst="flowChartConnector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02297" y="1688989"/>
              <a:ext cx="100541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چگونه؟</a:t>
              </a:r>
            </a:p>
            <a:p>
              <a:r>
                <a:rPr lang="fa-IR" dirty="0" smtClean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(رفتارها</a:t>
              </a:r>
              <a:r>
                <a:rPr lang="fa-IR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lang="fa-I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21760" y="1737360"/>
              <a:ext cx="16837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چه</a:t>
              </a:r>
              <a:r>
                <a:rPr lang="fa-IR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؟</a:t>
              </a:r>
            </a:p>
            <a:p>
              <a:pPr algn="ctr"/>
              <a:r>
                <a:rPr lang="fa-IR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r>
                <a:rPr lang="fa-IR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هدف ها)</a:t>
              </a:r>
              <a:endParaRPr lang="fa-I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95685" y="2021526"/>
              <a:ext cx="6666550" cy="4857312"/>
              <a:chOff x="5472623" y="603329"/>
              <a:chExt cx="6666550" cy="485731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203431" y="603329"/>
                <a:ext cx="1927540" cy="97014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03431" y="693658"/>
                <a:ext cx="1906073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tx2">
                        <a:lumMod val="50000"/>
                      </a:schemeClr>
                    </a:solidFill>
                  </a:rPr>
                  <a:t>1.مطالعات</a:t>
                </a:r>
                <a:r>
                  <a:rPr lang="fa-IR" sz="2400" dirty="0" smtClean="0"/>
                  <a:t> </a:t>
                </a:r>
                <a:r>
                  <a:rPr lang="fa-IR" sz="2400" dirty="0" smtClean="0">
                    <a:solidFill>
                      <a:schemeClr val="tx2">
                        <a:lumMod val="50000"/>
                      </a:schemeClr>
                    </a:solidFill>
                  </a:rPr>
                  <a:t>علمی</a:t>
                </a:r>
                <a:endParaRPr lang="fa-IR" sz="24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10357931" y="1937532"/>
                <a:ext cx="1374723" cy="596790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573749" y="2026911"/>
                <a:ext cx="129702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fa-IR" dirty="0"/>
                  <a:t>توصیفی</a:t>
                </a:r>
                <a:endParaRPr lang="en-US" dirty="0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8079697" y="1934775"/>
                <a:ext cx="1374723" cy="596790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6013476" y="1980744"/>
                <a:ext cx="1374723" cy="630242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318867" y="2016227"/>
                <a:ext cx="95303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fa-IR" dirty="0">
                    <a:solidFill>
                      <a:schemeClr val="bg2">
                        <a:lumMod val="10000"/>
                      </a:schemeClr>
                    </a:solidFill>
                  </a:rPr>
                  <a:t>تجویزی</a:t>
                </a:r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278432" y="1783364"/>
                <a:ext cx="844812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fa-IR" dirty="0"/>
                  <a:t> </a:t>
                </a:r>
                <a:endParaRPr lang="en-US" dirty="0"/>
              </a:p>
              <a:p>
                <a:pPr algn="ctr" rtl="1"/>
                <a:r>
                  <a:rPr lang="fa-IR" dirty="0"/>
                  <a:t>معیاری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924007" y="2901154"/>
                <a:ext cx="2215166" cy="113780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109504" y="3008392"/>
                <a:ext cx="1844172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dirty="0"/>
                  <a:t>تحقیقات مربوط به امور تجربی_تحلیلی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130971" y="4543870"/>
                <a:ext cx="2008202" cy="916771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472623" y="2990505"/>
                <a:ext cx="2024076" cy="939632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07498" y="4543870"/>
                <a:ext cx="1849006" cy="8587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387056" y="4525649"/>
                <a:ext cx="1496031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fa-IR" dirty="0"/>
                  <a:t>درس روانشناسی تربیتی</a:t>
                </a:r>
                <a:endParaRPr lang="en-US" dirty="0"/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8918319" y="2747111"/>
                <a:ext cx="1072203" cy="560540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8280612" y="3539122"/>
                <a:ext cx="1072203" cy="560540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7594068" y="2780161"/>
                <a:ext cx="1072203" cy="560540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765400" y="2669657"/>
                <a:ext cx="1378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fa-IR" dirty="0"/>
                  <a:t>دانش کاربردی 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651477" y="2849681"/>
                <a:ext cx="107009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fa-IR" dirty="0"/>
                  <a:t>فن آوری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354295" y="3464826"/>
                <a:ext cx="887472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fa-IR" dirty="0"/>
                  <a:t>دانش طراحی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569992" y="3006807"/>
                <a:ext cx="1783889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fa-IR" dirty="0">
                    <a:solidFill>
                      <a:schemeClr val="bg2">
                        <a:lumMod val="10000"/>
                      </a:schemeClr>
                    </a:solidFill>
                  </a:rPr>
                  <a:t>استقرار وتحقیق معیارهای اخلاقی</a:t>
                </a:r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864187" y="4650056"/>
                <a:ext cx="148284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fa-IR" dirty="0"/>
                  <a:t>فلسفه تعلیم و تربیت</a:t>
                </a:r>
                <a:endParaRPr lang="en-US" dirty="0"/>
              </a:p>
            </p:txBody>
          </p:sp>
          <p:cxnSp>
            <p:nvCxnSpPr>
              <p:cNvPr id="69" name="Elbow Connector 68"/>
              <p:cNvCxnSpPr>
                <a:stCxn id="13" idx="1"/>
                <a:endCxn id="43" idx="7"/>
              </p:cNvCxnSpPr>
              <p:nvPr/>
            </p:nvCxnSpPr>
            <p:spPr>
              <a:xfrm rot="10800000" flipV="1">
                <a:off x="7186875" y="1109157"/>
                <a:ext cx="1016556" cy="963884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/>
              <p:cNvCxnSpPr>
                <a:endCxn id="38" idx="0"/>
              </p:cNvCxnSpPr>
              <p:nvPr/>
            </p:nvCxnSpPr>
            <p:spPr>
              <a:xfrm>
                <a:off x="10130971" y="1109157"/>
                <a:ext cx="914322" cy="828375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>
                <a:stCxn id="10" idx="4"/>
                <a:endCxn id="42" idx="0"/>
              </p:cNvCxnSpPr>
              <p:nvPr/>
            </p:nvCxnSpPr>
            <p:spPr>
              <a:xfrm rot="5400000">
                <a:off x="8786479" y="1554053"/>
                <a:ext cx="361302" cy="400142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76"/>
              <p:cNvCxnSpPr>
                <a:stCxn id="38" idx="4"/>
              </p:cNvCxnSpPr>
              <p:nvPr/>
            </p:nvCxnSpPr>
            <p:spPr>
              <a:xfrm rot="16200000" flipH="1">
                <a:off x="10922222" y="2657393"/>
                <a:ext cx="366832" cy="12069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>
                <a:stCxn id="47" idx="4"/>
                <a:endCxn id="52" idx="0"/>
              </p:cNvCxnSpPr>
              <p:nvPr/>
            </p:nvCxnSpPr>
            <p:spPr>
              <a:xfrm rot="16200000" flipH="1">
                <a:off x="10839987" y="4230563"/>
                <a:ext cx="486689" cy="103482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>
                <a:stCxn id="43" idx="4"/>
                <a:endCxn id="50" idx="0"/>
              </p:cNvCxnSpPr>
              <p:nvPr/>
            </p:nvCxnSpPr>
            <p:spPr>
              <a:xfrm rot="5400000">
                <a:off x="6402991" y="2692657"/>
                <a:ext cx="379519" cy="21617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/>
              <p:cNvCxnSpPr>
                <a:stCxn id="50" idx="4"/>
              </p:cNvCxnSpPr>
              <p:nvPr/>
            </p:nvCxnSpPr>
            <p:spPr>
              <a:xfrm rot="5400000">
                <a:off x="6074681" y="4133889"/>
                <a:ext cx="613733" cy="20622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42" idx="3"/>
                <a:endCxn id="57" idx="0"/>
              </p:cNvCxnSpPr>
              <p:nvPr/>
            </p:nvCxnSpPr>
            <p:spPr>
              <a:xfrm flipH="1">
                <a:off x="8130170" y="2444167"/>
                <a:ext cx="150851" cy="3359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8780421" y="2528894"/>
                <a:ext cx="17610" cy="101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42" idx="5"/>
              </p:cNvCxnSpPr>
              <p:nvPr/>
            </p:nvCxnSpPr>
            <p:spPr>
              <a:xfrm>
                <a:off x="9253096" y="2444167"/>
                <a:ext cx="99719" cy="3359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/>
            <p:cNvSpPr/>
            <p:nvPr/>
          </p:nvSpPr>
          <p:spPr>
            <a:xfrm>
              <a:off x="798778" y="2746804"/>
              <a:ext cx="1241146" cy="53889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8" name="Oval 107"/>
            <p:cNvSpPr/>
            <p:nvPr/>
          </p:nvSpPr>
          <p:spPr>
            <a:xfrm>
              <a:off x="4955967" y="2372554"/>
              <a:ext cx="1726298" cy="87427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9" name="Oval 108"/>
            <p:cNvSpPr/>
            <p:nvPr/>
          </p:nvSpPr>
          <p:spPr>
            <a:xfrm>
              <a:off x="4129091" y="3314790"/>
              <a:ext cx="1378621" cy="68325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0" name="Oval 109"/>
            <p:cNvSpPr/>
            <p:nvPr/>
          </p:nvSpPr>
          <p:spPr>
            <a:xfrm>
              <a:off x="1303318" y="3481118"/>
              <a:ext cx="1590497" cy="98142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1" name="Oval 110"/>
            <p:cNvSpPr/>
            <p:nvPr/>
          </p:nvSpPr>
          <p:spPr>
            <a:xfrm>
              <a:off x="3282813" y="2386125"/>
              <a:ext cx="1413508" cy="680941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02840" y="2464627"/>
              <a:ext cx="184042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معیارهای</a:t>
              </a:r>
              <a:r>
                <a:rPr lang="fa-IR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Tahoma" panose="020B0604030504040204" pitchFamily="34" charset="0"/>
                </a:rPr>
                <a:t> اخلاقی و حرفه ای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endParaRPr lang="fa-IR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8168" y="2345622"/>
              <a:ext cx="142198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تاثیر متقابل معلّم و فراگیر</a:t>
              </a:r>
              <a:endParaRPr lang="fa-IR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46532" y="3314482"/>
              <a:ext cx="119739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شیوه های تدریس</a:t>
              </a:r>
              <a:endParaRPr lang="fa-I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4855" y="2811127"/>
              <a:ext cx="1495529" cy="3886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نتایج نهایی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5808" y="3481118"/>
              <a:ext cx="1197392" cy="981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محتوای درس در کلاس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220857" y="2668740"/>
              <a:ext cx="1107423" cy="74805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5773" y="2729962"/>
              <a:ext cx="842772" cy="6850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برنامه درسی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lbow Connector 17"/>
            <p:cNvCxnSpPr/>
            <p:nvPr/>
          </p:nvCxnSpPr>
          <p:spPr>
            <a:xfrm>
              <a:off x="4540605" y="1381546"/>
              <a:ext cx="618915" cy="355814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759499" y="1375213"/>
              <a:ext cx="461359" cy="43612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4" idx="6"/>
            </p:cNvCxnSpPr>
            <p:nvPr/>
          </p:nvCxnSpPr>
          <p:spPr>
            <a:xfrm>
              <a:off x="5654207" y="2036628"/>
              <a:ext cx="164909" cy="3359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4" idx="2"/>
              <a:endCxn id="4" idx="0"/>
            </p:cNvCxnSpPr>
            <p:nvPr/>
          </p:nvCxnSpPr>
          <p:spPr>
            <a:xfrm flipH="1">
              <a:off x="4029159" y="2036628"/>
              <a:ext cx="250325" cy="30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877030" y="2335023"/>
              <a:ext cx="1" cy="990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419351" y="2335023"/>
              <a:ext cx="126457" cy="4117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503519" y="2371578"/>
              <a:ext cx="141587" cy="3178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1" idx="4"/>
              <a:endCxn id="8" idx="0"/>
            </p:cNvCxnSpPr>
            <p:nvPr/>
          </p:nvCxnSpPr>
          <p:spPr>
            <a:xfrm>
              <a:off x="2059387" y="2408133"/>
              <a:ext cx="85117" cy="1072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434398" y="3186623"/>
              <a:ext cx="90959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معیاری</a:t>
              </a:r>
              <a:endParaRPr lang="fa-IR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81602" y="2939667"/>
              <a:ext cx="100221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توصیفی</a:t>
              </a:r>
              <a:endParaRPr lang="fa-IR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21604" y="3881345"/>
              <a:ext cx="14037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تجویزی</a:t>
              </a:r>
              <a:endParaRPr lang="fa-IR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123" y="3210572"/>
              <a:ext cx="16742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معیاری</a:t>
              </a:r>
              <a:endParaRPr lang="fa-IR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372025" y="4350430"/>
              <a:ext cx="13007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توصیفی</a:t>
              </a:r>
              <a:endParaRPr lang="fa-IR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38442" y="3287086"/>
              <a:ext cx="14037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تجویزی</a:t>
              </a:r>
              <a:endParaRPr lang="fa-IR" dirty="0"/>
            </a:p>
          </p:txBody>
        </p:sp>
        <p:cxnSp>
          <p:nvCxnSpPr>
            <p:cNvPr id="94" name="Elbow Connector 93"/>
            <p:cNvCxnSpPr>
              <a:endCxn id="14" idx="0"/>
            </p:cNvCxnSpPr>
            <p:nvPr/>
          </p:nvCxnSpPr>
          <p:spPr>
            <a:xfrm rot="10800000" flipV="1">
              <a:off x="3429000" y="293828"/>
              <a:ext cx="1213504" cy="48122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endCxn id="13" idx="0"/>
            </p:cNvCxnSpPr>
            <p:nvPr/>
          </p:nvCxnSpPr>
          <p:spPr>
            <a:xfrm>
              <a:off x="6792856" y="284555"/>
              <a:ext cx="2486674" cy="18273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4823" y="775050"/>
              <a:ext cx="86035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fa-IR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442" y="5013299"/>
              <a:ext cx="2837588" cy="1486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81621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670" y="621166"/>
            <a:ext cx="4176122" cy="16094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43517" y="128789"/>
            <a:ext cx="2459865" cy="114622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</a:rPr>
              <a:t>حالت مطلوب</a:t>
            </a:r>
            <a:endParaRPr lang="fa-I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4192" y="1040983"/>
            <a:ext cx="785611" cy="4121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192" y="1542871"/>
            <a:ext cx="2475191" cy="11705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4582430" y="1867643"/>
            <a:ext cx="20430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</a:rPr>
              <a:t>حالت موجود</a:t>
            </a:r>
            <a:endParaRPr lang="fa-I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52538" y="6234354"/>
            <a:ext cx="2446986" cy="5924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953" y="5085396"/>
            <a:ext cx="2462997" cy="6096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943" y="3127392"/>
            <a:ext cx="2462997" cy="6096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732" y="4131084"/>
            <a:ext cx="3526289" cy="6096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897" y="2656402"/>
            <a:ext cx="804742" cy="426757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3876541" y="1040983"/>
            <a:ext cx="235694" cy="2340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0"/>
          </p:cNvCxnSpPr>
          <p:nvPr/>
        </p:nvCxnSpPr>
        <p:spPr>
          <a:xfrm>
            <a:off x="4919803" y="1275009"/>
            <a:ext cx="451985" cy="2678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76507" y="3061640"/>
            <a:ext cx="413446" cy="4133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29181" y="923879"/>
            <a:ext cx="3303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/>
              <a:t>-</a:t>
            </a:r>
            <a:endParaRPr lang="fa-IR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03987" y="2508680"/>
            <a:ext cx="357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/>
              <a:t>=</a:t>
            </a:r>
            <a:endParaRPr lang="fa-IR" sz="3600" b="1" dirty="0"/>
          </a:p>
        </p:txBody>
      </p:sp>
      <p:cxnSp>
        <p:nvCxnSpPr>
          <p:cNvPr id="48" name="Elbow Connector 47"/>
          <p:cNvCxnSpPr/>
          <p:nvPr/>
        </p:nvCxnSpPr>
        <p:spPr>
          <a:xfrm rot="16200000" flipH="1">
            <a:off x="6471268" y="2266252"/>
            <a:ext cx="528265" cy="2520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87389" y="3207720"/>
            <a:ext cx="2112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</a:rPr>
              <a:t>محتوای درس</a:t>
            </a:r>
            <a:endParaRPr lang="fa-I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76507" y="4205176"/>
            <a:ext cx="34002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</a:rPr>
              <a:t>تجزیه به هدف های کوچکتر</a:t>
            </a:r>
            <a:endParaRPr lang="fa-I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89954" y="5176528"/>
            <a:ext cx="2462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</a:rPr>
              <a:t>مرتب کردن هدف ها</a:t>
            </a:r>
            <a:endParaRPr lang="fa-I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88670" y="6315154"/>
            <a:ext cx="25095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</a:rPr>
              <a:t>تدوین برنامه درسی</a:t>
            </a:r>
            <a:endParaRPr lang="fa-I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8394894" y="5695048"/>
            <a:ext cx="453114" cy="539305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8616205" y="3750224"/>
            <a:ext cx="1176" cy="40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8623059" y="4724584"/>
            <a:ext cx="1" cy="34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79" y="4601305"/>
            <a:ext cx="5413717" cy="2030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368" y="788664"/>
            <a:ext cx="401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96" y="2297058"/>
            <a:ext cx="1731704" cy="173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972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8" y="1821378"/>
            <a:ext cx="6138280" cy="273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79550" y="759854"/>
            <a:ext cx="502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3205" y="90152"/>
            <a:ext cx="8397026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کُـنـــش </a:t>
            </a:r>
            <a:r>
              <a:rPr lang="fa-IR" sz="2400" i="1" dirty="0">
                <a:solidFill>
                  <a:schemeClr val="tx2">
                    <a:lumMod val="75000"/>
                  </a:schemeClr>
                </a:solidFill>
              </a:rPr>
              <a:t>های تدریس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r" rtl="1"/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 smtClean="0">
                <a:solidFill>
                  <a:schemeClr val="tx2"/>
                </a:solidFill>
              </a:rPr>
              <a:t>انگیزش.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اطّلاعات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به جریان انداختن اطاعات(پردازش داده ها</a:t>
            </a:r>
            <a:r>
              <a:rPr lang="fa-IR" sz="2000" dirty="0" smtClean="0">
                <a:solidFill>
                  <a:schemeClr val="tx2"/>
                </a:solidFill>
              </a:rPr>
              <a:t>).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 smtClean="0">
                <a:solidFill>
                  <a:schemeClr val="tx2"/>
                </a:solidFill>
              </a:rPr>
              <a:t>ذخیره سازی و اصلاح مجدد.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انتقال اطّلاعات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کنترل و هدایت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  <a:r>
              <a:rPr lang="fa-IR" sz="2000" dirty="0"/>
              <a:t> </a:t>
            </a:r>
            <a:endParaRPr lang="fa-IR" sz="2000" dirty="0" smtClean="0"/>
          </a:p>
          <a:p>
            <a:pPr marL="342900" lvl="0" indent="-342900" algn="ctr" rtl="1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43211" y="3996813"/>
            <a:ext cx="754702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solidFill>
                  <a:schemeClr val="tx2"/>
                </a:solidFill>
              </a:rPr>
              <a:t> </a:t>
            </a:r>
            <a:endParaRPr lang="en-US" sz="2000" dirty="0">
              <a:solidFill>
                <a:schemeClr val="tx2"/>
              </a:solidFill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</a:rPr>
              <a:t>کاربرد کُـنـــش های تدریس:</a:t>
            </a:r>
            <a:endParaRPr lang="fa-IR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 smtClean="0">
                <a:solidFill>
                  <a:schemeClr val="tx2"/>
                </a:solidFill>
              </a:rPr>
              <a:t>برانگیختن مطالعه و تحقیقی که دارای پیامد تعلیم وتربیت است.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 smtClean="0">
                <a:solidFill>
                  <a:schemeClr val="tx2"/>
                </a:solidFill>
              </a:rPr>
              <a:t>طراحی </a:t>
            </a:r>
            <a:r>
              <a:rPr lang="fa-IR" sz="2000" dirty="0">
                <a:solidFill>
                  <a:schemeClr val="tx2"/>
                </a:solidFill>
              </a:rPr>
              <a:t>آموزش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lvl="0" indent="-342900" algn="r" rtl="1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fa-IR" sz="2000" dirty="0">
                <a:solidFill>
                  <a:schemeClr val="tx2"/>
                </a:solidFill>
              </a:rPr>
              <a:t>استفاده در انتخاب روش ها و شیوه های تدریس.</a:t>
            </a:r>
            <a:endParaRPr lang="en-US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 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74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5" y="3777249"/>
            <a:ext cx="3892705" cy="2162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8" y="1059693"/>
            <a:ext cx="3017365" cy="2012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40913" y="734095"/>
            <a:ext cx="579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324" y="115910"/>
            <a:ext cx="8500056" cy="3729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i="1" dirty="0" smtClean="0">
                <a:solidFill>
                  <a:schemeClr val="tx2">
                    <a:lumMod val="75000"/>
                  </a:schemeClr>
                </a:solidFill>
              </a:rPr>
              <a:t>   تفاوت های </a:t>
            </a:r>
            <a:r>
              <a:rPr lang="fa-IR" sz="2800" b="1" i="1" dirty="0">
                <a:solidFill>
                  <a:schemeClr val="tx2">
                    <a:lumMod val="75000"/>
                  </a:schemeClr>
                </a:solidFill>
              </a:rPr>
              <a:t>بین یادگیری و </a:t>
            </a:r>
            <a:r>
              <a:rPr lang="fa-IR" sz="2800" b="1" i="1" dirty="0" smtClean="0">
                <a:solidFill>
                  <a:schemeClr val="tx2">
                    <a:lumMod val="75000"/>
                  </a:schemeClr>
                </a:solidFill>
              </a:rPr>
              <a:t>تدریس</a:t>
            </a:r>
            <a:endParaRPr lang="fa-I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endParaRPr lang="fa-I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i="1" dirty="0" smtClean="0">
                <a:solidFill>
                  <a:schemeClr val="accent2">
                    <a:lumMod val="75000"/>
                  </a:schemeClr>
                </a:solidFill>
              </a:rPr>
              <a:t> یادگیری</a:t>
            </a:r>
            <a:r>
              <a:rPr lang="fa-IR" sz="2400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fa-IR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r" rtl="1"/>
            <a:endParaRPr lang="fa-IR" sz="2800" dirty="0">
              <a:solidFill>
                <a:schemeClr val="tx2"/>
              </a:solidFill>
            </a:endParaRPr>
          </a:p>
          <a:p>
            <a:pPr lvl="0" algn="r" rtl="1"/>
            <a:r>
              <a:rPr lang="fa-IR" sz="2000" dirty="0">
                <a:solidFill>
                  <a:schemeClr val="tx2"/>
                </a:solidFill>
              </a:rPr>
              <a:t> </a:t>
            </a:r>
            <a:r>
              <a:rPr lang="fa-IR" sz="2000" dirty="0" smtClean="0">
                <a:solidFill>
                  <a:schemeClr val="tx2"/>
                </a:solidFill>
              </a:rPr>
              <a:t>     . در </a:t>
            </a:r>
            <a:r>
              <a:rPr lang="fa-IR" sz="2000" dirty="0">
                <a:solidFill>
                  <a:schemeClr val="tx2"/>
                </a:solidFill>
              </a:rPr>
              <a:t>همه جا اتفاق می افتد حتی بدون تدریس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lvl="0" algn="r" rtl="1"/>
            <a:endParaRPr lang="en-US" sz="2000" dirty="0">
              <a:solidFill>
                <a:schemeClr val="tx2"/>
              </a:solidFill>
            </a:endParaRPr>
          </a:p>
          <a:p>
            <a:pPr lvl="0" algn="r" rtl="1"/>
            <a:r>
              <a:rPr lang="fa-IR" sz="2000" dirty="0" smtClean="0">
                <a:solidFill>
                  <a:schemeClr val="tx2"/>
                </a:solidFill>
              </a:rPr>
              <a:t>      . تغییری </a:t>
            </a:r>
            <a:r>
              <a:rPr lang="fa-IR" sz="2000" dirty="0">
                <a:solidFill>
                  <a:schemeClr val="tx2"/>
                </a:solidFill>
              </a:rPr>
              <a:t>که بر اثر تعامل شاگرد با محیط انجام می شود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lvl="0" algn="r" rtl="1"/>
            <a:endParaRPr lang="fa-IR" sz="2000" dirty="0" smtClean="0">
              <a:solidFill>
                <a:schemeClr val="tx2"/>
              </a:solidFill>
            </a:endParaRPr>
          </a:p>
          <a:p>
            <a:pPr lvl="0" algn="r" rtl="1"/>
            <a:r>
              <a:rPr lang="fa-IR" sz="2000" dirty="0" smtClean="0">
                <a:solidFill>
                  <a:schemeClr val="tx2"/>
                </a:solidFill>
              </a:rPr>
              <a:t>      . نظریه های یادگیری معطوف به شاگرد است.</a:t>
            </a:r>
          </a:p>
          <a:p>
            <a:pPr algn="r" rtl="1"/>
            <a:endParaRPr lang="fa-IR" sz="2000" dirty="0" smtClean="0">
              <a:solidFill>
                <a:schemeClr val="tx2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318197" y="3330331"/>
            <a:ext cx="9337182" cy="2785992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a-IR" sz="2400" i="1" dirty="0" smtClean="0">
                <a:cs typeface="+mn-cs"/>
              </a:rPr>
              <a:t>تدریس</a:t>
            </a:r>
            <a:r>
              <a:rPr lang="fa-IR" sz="2400" i="1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: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/>
              <a:t>.</a:t>
            </a:r>
            <a:r>
              <a:rPr lang="fa-IR" sz="2000" dirty="0" smtClean="0"/>
              <a:t> </a:t>
            </a:r>
            <a:r>
              <a:rPr lang="fa-IR" sz="2000" dirty="0" smtClean="0">
                <a:solidFill>
                  <a:schemeClr val="tx2"/>
                </a:solidFill>
                <a:cs typeface="+mn-cs"/>
              </a:rPr>
              <a:t>کنش </a:t>
            </a:r>
            <a:r>
              <a:rPr lang="fa-IR" sz="2000" dirty="0">
                <a:solidFill>
                  <a:schemeClr val="tx2"/>
                </a:solidFill>
                <a:cs typeface="+mn-cs"/>
              </a:rPr>
              <a:t>متقابل معلّم و شاگرد</a:t>
            </a:r>
            <a:r>
              <a:rPr lang="fa-IR" sz="2000" dirty="0" smtClean="0">
                <a:solidFill>
                  <a:schemeClr val="tx2"/>
                </a:solidFill>
                <a:cs typeface="+mn-cs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en-US" sz="2000" dirty="0" smtClean="0">
                <a:solidFill>
                  <a:schemeClr val="tx2"/>
                </a:solidFill>
                <a:cs typeface="+mn-cs"/>
              </a:rPr>
            </a:br>
            <a:r>
              <a:rPr lang="en-US" sz="20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2000" dirty="0">
                <a:solidFill>
                  <a:schemeClr val="tx2"/>
                </a:solidFill>
                <a:cs typeface="+mn-cs"/>
              </a:rPr>
            </a:br>
            <a:r>
              <a:rPr lang="fa-IR" sz="2000" dirty="0" smtClean="0">
                <a:solidFill>
                  <a:schemeClr val="tx2"/>
                </a:solidFill>
                <a:cs typeface="+mn-cs"/>
              </a:rPr>
              <a:t>. نظریه </a:t>
            </a:r>
            <a:r>
              <a:rPr lang="fa-IR" sz="2000" dirty="0">
                <a:solidFill>
                  <a:schemeClr val="tx2"/>
                </a:solidFill>
                <a:cs typeface="+mn-cs"/>
              </a:rPr>
              <a:t>های تدریس بیانگر موقعیّتی </a:t>
            </a:r>
            <a:r>
              <a:rPr lang="fa-IR" sz="2000" dirty="0" smtClean="0">
                <a:solidFill>
                  <a:schemeClr val="tx2"/>
                </a:solidFill>
                <a:cs typeface="+mn-cs"/>
              </a:rPr>
              <a:t>است </a:t>
            </a:r>
            <a:br>
              <a:rPr lang="fa-IR" sz="2000" dirty="0" smtClean="0">
                <a:solidFill>
                  <a:schemeClr val="tx2"/>
                </a:solidFill>
                <a:cs typeface="+mn-cs"/>
              </a:rPr>
            </a:br>
            <a:r>
              <a:rPr lang="fa-IR" sz="2000" dirty="0" smtClean="0">
                <a:solidFill>
                  <a:schemeClr val="tx2"/>
                </a:solidFill>
                <a:cs typeface="+mn-cs"/>
              </a:rPr>
              <a:t>که </a:t>
            </a:r>
            <a:r>
              <a:rPr lang="fa-IR" sz="2000" dirty="0">
                <a:solidFill>
                  <a:schemeClr val="tx2"/>
                </a:solidFill>
                <a:cs typeface="+mn-cs"/>
              </a:rPr>
              <a:t>رفتار معلّم موجب تغییر شاگرد میشود</a:t>
            </a:r>
            <a:r>
              <a:rPr lang="fa-IR" sz="2000" dirty="0" smtClean="0">
                <a:solidFill>
                  <a:schemeClr val="tx2"/>
                </a:solidFill>
                <a:cs typeface="+mn-cs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en-US" sz="2000" dirty="0" smtClean="0">
                <a:solidFill>
                  <a:schemeClr val="tx2"/>
                </a:solidFill>
                <a:cs typeface="+mn-cs"/>
              </a:rPr>
            </a:br>
            <a:r>
              <a:rPr lang="en-US" sz="20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2000" dirty="0">
                <a:solidFill>
                  <a:schemeClr val="tx2"/>
                </a:solidFill>
                <a:cs typeface="+mn-cs"/>
              </a:rPr>
            </a:br>
            <a:r>
              <a:rPr lang="fa-IR" sz="2000" dirty="0" smtClean="0">
                <a:solidFill>
                  <a:schemeClr val="tx2"/>
                </a:solidFill>
                <a:cs typeface="+mn-cs"/>
              </a:rPr>
              <a:t>. تدریس </a:t>
            </a:r>
            <a:r>
              <a:rPr lang="fa-IR" sz="2000" dirty="0">
                <a:solidFill>
                  <a:schemeClr val="tx2"/>
                </a:solidFill>
                <a:cs typeface="+mn-cs"/>
              </a:rPr>
              <a:t>فقط زمانی است که یادگیری اتّفاق افتاده باشد.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3127" y="6149662"/>
            <a:ext cx="77273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/>
              <a:t>هر تدریسی یاد دادنی نیست.</a:t>
            </a:r>
            <a:endParaRPr lang="fa-IR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7289443" y="6216341"/>
            <a:ext cx="566670" cy="321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2369712" y="6159322"/>
            <a:ext cx="49197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/>
              <a:t>اگر فعالیتی منجر به یادگیری نشود تدریس نیست.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519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52" y="1228688"/>
            <a:ext cx="120869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   تدریس </a:t>
            </a:r>
            <a:r>
              <a:rPr lang="fa-IR" sz="2000" dirty="0">
                <a:solidFill>
                  <a:schemeClr val="tx2"/>
                </a:solidFill>
              </a:rPr>
              <a:t>امر ساده ای نیست.معلم در تدریس با متغیرهای متفاوتی </a:t>
            </a:r>
            <a:r>
              <a:rPr lang="fa-IR" sz="2000" dirty="0" smtClean="0">
                <a:solidFill>
                  <a:schemeClr val="tx2"/>
                </a:solidFill>
              </a:rPr>
              <a:t>سروکاردارد.شناخت </a:t>
            </a:r>
            <a:r>
              <a:rPr lang="fa-IR" sz="2000" dirty="0">
                <a:solidFill>
                  <a:schemeClr val="tx2"/>
                </a:solidFill>
              </a:rPr>
              <a:t>و کنترل </a:t>
            </a:r>
            <a:endParaRPr lang="fa-IR" sz="2000" dirty="0" smtClean="0">
              <a:solidFill>
                <a:schemeClr val="tx2"/>
              </a:solidFill>
            </a:endParaRP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همه </a:t>
            </a:r>
            <a:r>
              <a:rPr lang="fa-IR" sz="2000" dirty="0">
                <a:solidFill>
                  <a:schemeClr val="tx2"/>
                </a:solidFill>
              </a:rPr>
              <a:t>ی عوامل و متغیرهای دخیل کار آسانی نیست و </a:t>
            </a:r>
            <a:r>
              <a:rPr lang="fa-IR" sz="2000" dirty="0" smtClean="0">
                <a:solidFill>
                  <a:schemeClr val="tx2"/>
                </a:solidFill>
              </a:rPr>
              <a:t>شایدبتوان </a:t>
            </a:r>
            <a:r>
              <a:rPr lang="fa-IR" sz="2000" dirty="0">
                <a:solidFill>
                  <a:schemeClr val="tx2"/>
                </a:solidFill>
              </a:rPr>
              <a:t>گفت غیر ممکن است.درست است که معلم </a:t>
            </a:r>
            <a:endParaRPr lang="fa-IR" sz="2000" dirty="0" smtClean="0">
              <a:solidFill>
                <a:schemeClr val="tx2"/>
              </a:solidFill>
            </a:endParaRP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نمیتواند </a:t>
            </a:r>
            <a:r>
              <a:rPr lang="fa-IR" sz="2000" dirty="0">
                <a:solidFill>
                  <a:schemeClr val="tx2"/>
                </a:solidFill>
              </a:rPr>
              <a:t>همه ی </a:t>
            </a:r>
            <a:r>
              <a:rPr lang="fa-IR" sz="2000" dirty="0" smtClean="0">
                <a:solidFill>
                  <a:schemeClr val="tx2"/>
                </a:solidFill>
              </a:rPr>
              <a:t>متغیرهای </a:t>
            </a:r>
            <a:r>
              <a:rPr lang="fa-IR" sz="2000" dirty="0">
                <a:solidFill>
                  <a:schemeClr val="tx2"/>
                </a:solidFill>
              </a:rPr>
              <a:t>دخیل را تحت کنترل قرار دهد اما شناختن چنین عواملی او را قادر </a:t>
            </a:r>
            <a:r>
              <a:rPr lang="fa-IR" sz="2000" dirty="0" smtClean="0">
                <a:solidFill>
                  <a:schemeClr val="tx2"/>
                </a:solidFill>
              </a:rPr>
              <a:t>خواهد </a:t>
            </a:r>
            <a:r>
              <a:rPr lang="fa-IR" sz="2000" dirty="0">
                <a:solidFill>
                  <a:schemeClr val="tx2"/>
                </a:solidFill>
              </a:rPr>
              <a:t>ساخت که </a:t>
            </a:r>
            <a:r>
              <a:rPr lang="fa-IR" sz="2000" dirty="0" smtClean="0">
                <a:solidFill>
                  <a:schemeClr val="tx2"/>
                </a:solidFill>
              </a:rPr>
              <a:t>در</a:t>
            </a: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 </a:t>
            </a:r>
            <a:r>
              <a:rPr lang="fa-IR" sz="2000" dirty="0">
                <a:solidFill>
                  <a:schemeClr val="tx2"/>
                </a:solidFill>
              </a:rPr>
              <a:t>تنظیم </a:t>
            </a:r>
            <a:r>
              <a:rPr lang="fa-IR" sz="2000" dirty="0" smtClean="0">
                <a:solidFill>
                  <a:schemeClr val="tx2"/>
                </a:solidFill>
              </a:rPr>
              <a:t>فعالیتهای تدریس،تصمیمی </a:t>
            </a:r>
            <a:r>
              <a:rPr lang="fa-IR" sz="2000" dirty="0">
                <a:solidFill>
                  <a:schemeClr val="tx2"/>
                </a:solidFill>
              </a:rPr>
              <a:t>آگاهانه </a:t>
            </a:r>
            <a:r>
              <a:rPr lang="fa-IR" sz="2000" dirty="0" smtClean="0">
                <a:solidFill>
                  <a:schemeClr val="tx2"/>
                </a:solidFill>
              </a:rPr>
              <a:t>بگیرد.به </a:t>
            </a:r>
            <a:r>
              <a:rPr lang="fa-IR" sz="2000" dirty="0">
                <a:solidFill>
                  <a:schemeClr val="tx2"/>
                </a:solidFill>
              </a:rPr>
              <a:t>همین منظور در این قسمت به تحلیل بعضی از عوامل مهم و </a:t>
            </a:r>
            <a:endParaRPr lang="fa-IR" sz="2000" dirty="0" smtClean="0">
              <a:solidFill>
                <a:schemeClr val="tx2"/>
              </a:solidFill>
            </a:endParaRP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موثر </a:t>
            </a:r>
            <a:r>
              <a:rPr lang="fa-IR" sz="2000" dirty="0">
                <a:solidFill>
                  <a:schemeClr val="tx2"/>
                </a:solidFill>
              </a:rPr>
              <a:t>در </a:t>
            </a:r>
            <a:r>
              <a:rPr lang="fa-IR" sz="2000" dirty="0" smtClean="0">
                <a:solidFill>
                  <a:schemeClr val="tx2"/>
                </a:solidFill>
              </a:rPr>
              <a:t>تدریس خواهیم </a:t>
            </a:r>
            <a:r>
              <a:rPr lang="fa-IR" sz="2000" dirty="0">
                <a:solidFill>
                  <a:schemeClr val="tx2"/>
                </a:solidFill>
              </a:rPr>
              <a:t>پرداخت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0790" y="388371"/>
            <a:ext cx="56280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b="1" i="1" dirty="0">
                <a:solidFill>
                  <a:schemeClr val="tx2">
                    <a:lumMod val="75000"/>
                  </a:schemeClr>
                </a:solidFill>
              </a:rPr>
              <a:t>عوامل موثر بر تدریس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6344" y="4223838"/>
            <a:ext cx="75856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i="1" dirty="0" smtClean="0">
                <a:solidFill>
                  <a:schemeClr val="tx2"/>
                </a:solidFill>
              </a:rPr>
              <a:t>1.ویژگیهای </a:t>
            </a:r>
            <a:r>
              <a:rPr lang="fa-IR" sz="2400" i="1" dirty="0">
                <a:solidFill>
                  <a:schemeClr val="tx2"/>
                </a:solidFill>
              </a:rPr>
              <a:t>شخصیتی و علمی </a:t>
            </a:r>
            <a:r>
              <a:rPr lang="fa-IR" sz="2400" i="1" dirty="0" smtClean="0">
                <a:solidFill>
                  <a:schemeClr val="tx2"/>
                </a:solidFill>
              </a:rPr>
              <a:t>معلم: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728" y="4796478"/>
            <a:ext cx="1084748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  اساسی </a:t>
            </a:r>
            <a:r>
              <a:rPr lang="fa-IR" sz="2000" dirty="0">
                <a:solidFill>
                  <a:schemeClr val="tx2"/>
                </a:solidFill>
              </a:rPr>
              <a:t>ترین عامل برای ایجاد موقعیت مطلوب در تحقق هدف های آموزشی معلم است.او </a:t>
            </a:r>
            <a:r>
              <a:rPr lang="fa-IR" sz="2000" dirty="0" smtClean="0">
                <a:solidFill>
                  <a:schemeClr val="tx2"/>
                </a:solidFill>
              </a:rPr>
              <a:t>میتواند</a:t>
            </a: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 </a:t>
            </a:r>
            <a:r>
              <a:rPr lang="fa-IR" sz="2000" dirty="0">
                <a:solidFill>
                  <a:schemeClr val="tx2"/>
                </a:solidFill>
              </a:rPr>
              <a:t>نقش کتابهای درسی و کمبود امکانات آموزشی را جبران کند یا برعکس بهترین موقعیت و موضوع </a:t>
            </a:r>
            <a:endParaRPr lang="fa-IR" sz="2000" dirty="0" smtClean="0">
              <a:solidFill>
                <a:schemeClr val="tx2"/>
              </a:solidFill>
            </a:endParaRPr>
          </a:p>
          <a:p>
            <a:pPr algn="r" rtl="1"/>
            <a:endParaRPr lang="fa-IR" sz="2000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tx2"/>
                </a:solidFill>
              </a:rPr>
              <a:t>تدریس </a:t>
            </a:r>
            <a:r>
              <a:rPr lang="fa-IR" sz="2000" dirty="0">
                <a:solidFill>
                  <a:schemeClr val="tx2"/>
                </a:solidFill>
              </a:rPr>
              <a:t>را با عدم توانایی در ایجاد ارتباط عاطفی مطلوب به محیطی غیر فعال و غیر جذاب تبدیل کند.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550" y="782119"/>
            <a:ext cx="9530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61" y="3511397"/>
            <a:ext cx="2067627" cy="13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0633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24" y="3545773"/>
            <a:ext cx="5382369" cy="331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79549" y="759853"/>
            <a:ext cx="489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3178" y="1680882"/>
            <a:ext cx="282609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   معلم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</a:rPr>
              <a:t>چه درس نگر باشد چه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شاگردنگر، ممکن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</a:rPr>
              <a:t>است در رفتار خود با شاگردان رفاقت طلب یا اقتدار طلب باشد.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3178" y="106124"/>
            <a:ext cx="10603607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i="1" dirty="0" smtClean="0">
                <a:solidFill>
                  <a:schemeClr val="tx2"/>
                </a:solidFill>
              </a:rPr>
              <a:t>الف) ویژگی </a:t>
            </a:r>
            <a:r>
              <a:rPr lang="fa-IR" sz="2000" i="1" dirty="0">
                <a:solidFill>
                  <a:schemeClr val="tx2"/>
                </a:solidFill>
              </a:rPr>
              <a:t>های شخصیتی معلم و نقش آن در </a:t>
            </a:r>
            <a:r>
              <a:rPr lang="fa-IR" sz="2000" i="1" dirty="0" smtClean="0">
                <a:solidFill>
                  <a:schemeClr val="tx2"/>
                </a:solidFill>
              </a:rPr>
              <a:t>تدریس:</a:t>
            </a:r>
          </a:p>
          <a:p>
            <a:pPr algn="r" rtl="1"/>
            <a:endParaRPr lang="en-US" sz="2000" i="1" u="sng" dirty="0">
              <a:solidFill>
                <a:schemeClr val="tx2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  معلمان شاگردنگر: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/>
                </a:solidFill>
              </a:rPr>
              <a:t>  </a:t>
            </a:r>
            <a:r>
              <a:rPr lang="fa-IR" sz="2000" dirty="0" smtClean="0">
                <a:solidFill>
                  <a:schemeClr val="tx2"/>
                </a:solidFill>
              </a:rPr>
              <a:t> شاگردان </a:t>
            </a:r>
            <a:r>
              <a:rPr lang="fa-IR" sz="2000" dirty="0">
                <a:solidFill>
                  <a:schemeClr val="tx2"/>
                </a:solidFill>
              </a:rPr>
              <a:t>هسته مرکزی فعالیت هستند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/>
                </a:solidFill>
              </a:rPr>
              <a:t> </a:t>
            </a:r>
            <a:r>
              <a:rPr lang="fa-IR" sz="2000" dirty="0" smtClean="0">
                <a:solidFill>
                  <a:schemeClr val="tx2"/>
                </a:solidFill>
              </a:rPr>
              <a:t>  </a:t>
            </a:r>
            <a:r>
              <a:rPr lang="fa-IR" sz="2000" dirty="0">
                <a:solidFill>
                  <a:schemeClr val="tx2"/>
                </a:solidFill>
              </a:rPr>
              <a:t>آنان فعالیت و رشد همه جانبه ی شاگردان را در نظر </a:t>
            </a:r>
            <a:r>
              <a:rPr lang="fa-IR" sz="2000" dirty="0" smtClean="0">
                <a:solidFill>
                  <a:schemeClr val="tx2"/>
                </a:solidFill>
              </a:rPr>
              <a:t>میگیرند     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/>
                </a:solidFill>
              </a:rPr>
              <a:t> </a:t>
            </a:r>
            <a:r>
              <a:rPr lang="fa-IR" sz="2000" dirty="0" smtClean="0">
                <a:solidFill>
                  <a:schemeClr val="tx2"/>
                </a:solidFill>
              </a:rPr>
              <a:t>  ومواد </a:t>
            </a:r>
            <a:r>
              <a:rPr lang="fa-IR" sz="2000" dirty="0">
                <a:solidFill>
                  <a:schemeClr val="tx2"/>
                </a:solidFill>
              </a:rPr>
              <a:t>درسی و انتقال دانش را برای پرورش آنها به کار میبرند</a:t>
            </a:r>
            <a:r>
              <a:rPr lang="fa-IR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2"/>
                </a:solidFill>
              </a:rPr>
              <a:t>   به </a:t>
            </a:r>
            <a:r>
              <a:rPr lang="fa-IR" sz="2000" dirty="0">
                <a:solidFill>
                  <a:schemeClr val="tx2"/>
                </a:solidFill>
              </a:rPr>
              <a:t>علوم انسانی به ویژه روانشناسی توجه </a:t>
            </a:r>
            <a:r>
              <a:rPr lang="fa-IR" sz="2000" dirty="0" smtClean="0">
                <a:solidFill>
                  <a:schemeClr val="tx2"/>
                </a:solidFill>
              </a:rPr>
              <a:t>زیادی </a:t>
            </a:r>
            <a:r>
              <a:rPr lang="fa-IR" sz="2000" dirty="0">
                <a:solidFill>
                  <a:schemeClr val="tx2"/>
                </a:solidFill>
              </a:rPr>
              <a:t>دارند.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/>
                </a:solidFill>
              </a:rPr>
              <a:t>  </a:t>
            </a:r>
            <a:r>
              <a:rPr lang="fa-IR" sz="2000" dirty="0" smtClean="0">
                <a:solidFill>
                  <a:schemeClr val="tx2"/>
                </a:solidFill>
              </a:rPr>
              <a:t> به </a:t>
            </a:r>
            <a:r>
              <a:rPr lang="fa-IR" sz="2000" dirty="0">
                <a:solidFill>
                  <a:schemeClr val="tx2"/>
                </a:solidFill>
              </a:rPr>
              <a:t>دو گروه شاگردنگر فردی و جمعی تقسیم </a:t>
            </a:r>
            <a:r>
              <a:rPr lang="fa-IR" sz="2000" dirty="0" smtClean="0">
                <a:solidFill>
                  <a:schemeClr val="tx2"/>
                </a:solidFill>
              </a:rPr>
              <a:t>میشوند.</a:t>
            </a:r>
          </a:p>
          <a:p>
            <a:pPr algn="r" rtl="1"/>
            <a:r>
              <a:rPr lang="fa-IR" sz="2000" dirty="0">
                <a:solidFill>
                  <a:schemeClr val="tx2"/>
                </a:solidFill>
              </a:rPr>
              <a:t> </a:t>
            </a:r>
            <a:r>
              <a:rPr lang="fa-IR" sz="2000" dirty="0" smtClean="0">
                <a:solidFill>
                  <a:schemeClr val="tx2"/>
                </a:solidFill>
              </a:rPr>
              <a:t>   </a:t>
            </a:r>
          </a:p>
          <a:p>
            <a:pPr algn="r" rtl="1"/>
            <a:r>
              <a:rPr lang="fa-IR" sz="2000" dirty="0">
                <a:solidFill>
                  <a:schemeClr val="tx2"/>
                </a:solidFill>
              </a:rPr>
              <a:t> </a:t>
            </a:r>
            <a:r>
              <a:rPr lang="fa-IR" sz="2000" dirty="0" smtClean="0">
                <a:solidFill>
                  <a:schemeClr val="tx2"/>
                </a:solidFill>
              </a:rPr>
              <a:t>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معلمان</a:t>
            </a:r>
            <a:r>
              <a:rPr lang="fa-IR" sz="2000" dirty="0" smtClean="0">
                <a:solidFill>
                  <a:schemeClr val="tx2"/>
                </a:solidFill>
              </a:rPr>
              <a:t>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درس نگر: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2"/>
                </a:solidFill>
              </a:rPr>
              <a:t>   بیشتر </a:t>
            </a:r>
            <a:r>
              <a:rPr lang="fa-IR" sz="2000" dirty="0">
                <a:solidFill>
                  <a:schemeClr val="tx2"/>
                </a:solidFill>
              </a:rPr>
              <a:t>به درس اهمیت میدهند تا پرورش شاگردان.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2"/>
                </a:solidFill>
              </a:rPr>
              <a:t>   به </a:t>
            </a:r>
            <a:r>
              <a:rPr lang="fa-IR" sz="2000" dirty="0">
                <a:solidFill>
                  <a:schemeClr val="tx2"/>
                </a:solidFill>
              </a:rPr>
              <a:t>دو گروه درس </a:t>
            </a:r>
            <a:r>
              <a:rPr lang="fa-IR" sz="2000" dirty="0" smtClean="0">
                <a:solidFill>
                  <a:schemeClr val="tx2"/>
                </a:solidFill>
              </a:rPr>
              <a:t>نگر</a:t>
            </a:r>
          </a:p>
          <a:p>
            <a:pPr algn="r" rtl="1"/>
            <a:r>
              <a:rPr lang="fa-IR" sz="2000" dirty="0">
                <a:solidFill>
                  <a:schemeClr val="tx2"/>
                </a:solidFill>
              </a:rPr>
              <a:t>علمی و فلسفی تقسیم میشوند.</a:t>
            </a:r>
          </a:p>
          <a:p>
            <a:pPr algn="r" rtl="1"/>
            <a:endParaRPr lang="fa-I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46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99" y="1430771"/>
            <a:ext cx="3093881" cy="2406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574662" y="808498"/>
            <a:ext cx="869185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رفتار و کردار معلم در فرایند تدریس از اهمیت خاصی برخوردار است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a-I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endParaRPr lang="fa-I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معلم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</a:rPr>
              <a:t>باید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عدالت را فراموش نکند.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به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دانش آموزانش توجه کند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طوری رفتار کند که الگوی شاگردان قرار گیرد.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وقت شناس باشد.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ساده و تمیز پوشی را رعایت کند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9684" y="228430"/>
            <a:ext cx="64523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i="1" dirty="0" smtClean="0">
                <a:solidFill>
                  <a:schemeClr val="tx2"/>
                </a:solidFill>
              </a:rPr>
              <a:t>ب) تاثیر </a:t>
            </a:r>
            <a:r>
              <a:rPr lang="fa-IR" sz="2000" i="1" dirty="0">
                <a:solidFill>
                  <a:schemeClr val="tx2"/>
                </a:solidFill>
              </a:rPr>
              <a:t>شخصیت و رفتار معلم در فرایند </a:t>
            </a:r>
            <a:r>
              <a:rPr lang="fa-IR" sz="2000" i="1" dirty="0" smtClean="0">
                <a:solidFill>
                  <a:schemeClr val="tx2"/>
                </a:solidFill>
              </a:rPr>
              <a:t>تدریس:</a:t>
            </a:r>
            <a:endParaRPr lang="fa-IR" sz="2000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889" y="4611231"/>
            <a:ext cx="966338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دارای شخصیت متعادل همراه با تسلط علمی باشد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روش تدریس متناسب با اصول 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آموزش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و 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پرورش و خصوصیات شاگردان انتخاب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کند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بر محتوا و موضوع درس تسلط داشته باشد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بین جامعه و مدرسه 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</a:rPr>
              <a:t>رابطه و پیوند </a:t>
            </a:r>
            <a:r>
              <a:rPr lang="fa-IR" sz="2000" dirty="0">
                <a:solidFill>
                  <a:schemeClr val="tx2">
                    <a:lumMod val="75000"/>
                  </a:schemeClr>
                </a:solidFill>
              </a:rPr>
              <a:t>ایجاد کند.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115" y="3837123"/>
            <a:ext cx="59371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i="1" dirty="0" smtClean="0">
                <a:solidFill>
                  <a:schemeClr val="tx2">
                    <a:lumMod val="75000"/>
                  </a:schemeClr>
                </a:solidFill>
              </a:rPr>
              <a:t>ج) تاثیر شخصیت علمی معلم بر فرایند تدریس:</a:t>
            </a:r>
            <a:endParaRPr lang="fa-IR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913" y="802483"/>
            <a:ext cx="734096" cy="3796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452"/>
            <a:ext cx="3827899" cy="45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9167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824</TotalTime>
  <Words>763</Words>
  <Application>Microsoft Office PowerPoint</Application>
  <PresentationFormat>Widescreen</PresentationFormat>
  <Paragraphs>176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 Homa</vt:lpstr>
      <vt:lpstr>BTahoma</vt:lpstr>
      <vt:lpstr>Calibri</vt:lpstr>
      <vt:lpstr>Century Gothic</vt:lpstr>
      <vt:lpstr>Tahoma</vt:lpstr>
      <vt:lpstr>Wingdings 3</vt:lpstr>
      <vt:lpstr>Wisp</vt:lpstr>
      <vt:lpstr>نظریه های تدریس</vt:lpstr>
      <vt:lpstr>PowerPoint Presentation</vt:lpstr>
      <vt:lpstr>PowerPoint Presentation</vt:lpstr>
      <vt:lpstr>PowerPoint Presentation</vt:lpstr>
      <vt:lpstr>PowerPoint Presentation</vt:lpstr>
      <vt:lpstr>تدریس:  . کنش متقابل معلّم و شاگرد.  . نظریه های تدریس بیانگر موقعیّتی است  که رفتار معلّم موجب تغییر شاگرد میشود.  . تدریس فقط زمانی است که یادگیری اتّفاق افتاده باشد.</vt:lpstr>
      <vt:lpstr>PowerPoint Presentation</vt:lpstr>
      <vt:lpstr>PowerPoint Presentation</vt:lpstr>
      <vt:lpstr>PowerPoint Presentation</vt:lpstr>
      <vt:lpstr>2.ویژگی های شاگردان و تأثیر آن در فرایند تدریس: </vt:lpstr>
      <vt:lpstr>4.تأثیر فضا و تجهیزات آموزشی در فرایند تدریس: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bittermoon</dc:creator>
  <cp:lastModifiedBy>bittermoon</cp:lastModifiedBy>
  <cp:revision>198</cp:revision>
  <dcterms:created xsi:type="dcterms:W3CDTF">2016-12-02T20:30:46Z</dcterms:created>
  <dcterms:modified xsi:type="dcterms:W3CDTF">2016-12-11T15:10:19Z</dcterms:modified>
</cp:coreProperties>
</file>