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71" r:id="rId5"/>
    <p:sldId id="260" r:id="rId6"/>
    <p:sldId id="269" r:id="rId7"/>
    <p:sldId id="261" r:id="rId8"/>
    <p:sldId id="262" r:id="rId9"/>
    <p:sldId id="263" r:id="rId10"/>
    <p:sldId id="264" r:id="rId11"/>
    <p:sldId id="272" r:id="rId12"/>
    <p:sldId id="273" r:id="rId13"/>
    <p:sldId id="274" r:id="rId14"/>
    <p:sldId id="277" r:id="rId15"/>
    <p:sldId id="278" r:id="rId16"/>
    <p:sldId id="279" r:id="rId17"/>
    <p:sldId id="280" r:id="rId18"/>
    <p:sldId id="282" r:id="rId19"/>
    <p:sldId id="28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BAE4176-C17D-48F0-99B1-D7A6E993D915}" type="datetimeFigureOut">
              <a:rPr lang="en-US" smtClean="0"/>
              <a:pPr/>
              <a:t>12/10/2016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5F8BCD-D92E-49C3-A835-922A1ED14F9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6000" i="1" dirty="0" smtClean="0">
                <a:latin typeface="Andalus" pitchFamily="18" charset="-78"/>
                <a:cs typeface="Andalus" pitchFamily="18" charset="-78"/>
              </a:rPr>
              <a:t>به نام خداوند هستی بخش</a:t>
            </a:r>
            <a:endParaRPr lang="en-US" sz="6000" i="1" dirty="0"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HTAE</a:t>
            </a:r>
            <a:endParaRPr lang="en-US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4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lnSpc>
                <a:spcPct val="300000"/>
              </a:lnSpc>
              <a:buNone/>
            </a:pPr>
            <a:r>
              <a:rPr lang="fa-IR" sz="3200" b="1" dirty="0" smtClean="0"/>
              <a:t>پاداش و تنبیه نقش مهمی در یادگیری دارد که یک انگیزه بیرونی است .</a:t>
            </a:r>
            <a:endParaRPr lang="en-US" sz="32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50000"/>
              </a:lnSpc>
              <a:buNone/>
            </a:pPr>
            <a:r>
              <a:rPr lang="fa-IR" sz="2400" b="1" dirty="0" smtClean="0"/>
              <a:t>انسان ها موجوداتی باهوش هستند وبه عوامل محیطی واکنش می دهند .</a:t>
            </a:r>
          </a:p>
          <a:p>
            <a:pPr algn="r" rtl="1">
              <a:lnSpc>
                <a:spcPct val="250000"/>
              </a:lnSpc>
              <a:buNone/>
            </a:pPr>
            <a:r>
              <a:rPr lang="fa-IR" sz="2400" b="1" dirty="0" smtClean="0"/>
              <a:t>انسان غایتگر ودرونگر است.</a:t>
            </a:r>
          </a:p>
          <a:p>
            <a:pPr algn="r" rtl="1">
              <a:lnSpc>
                <a:spcPct val="250000"/>
              </a:lnSpc>
              <a:buNone/>
            </a:pPr>
            <a:r>
              <a:rPr lang="fa-IR" sz="2400" b="1" dirty="0" smtClean="0"/>
              <a:t>یادگیری در انسان برخلاف حیوانات در مراحل مختلف رشد صورت می گیرد.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ü"/>
            </a:pPr>
            <a:r>
              <a:rPr lang="fa-IR" sz="4400" b="1" i="1" dirty="0" smtClean="0">
                <a:solidFill>
                  <a:schemeClr val="tx1"/>
                </a:solidFill>
              </a:rPr>
              <a:t> انواع تحلیل و تفکر</a:t>
            </a:r>
            <a:endParaRPr lang="en-US" sz="44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 algn="r" rtl="1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a-IR" sz="2800" b="1" dirty="0" smtClean="0"/>
              <a:t>تداعی آزاد :تحت تاثیر حالات درونی فرد است .</a:t>
            </a:r>
          </a:p>
          <a:p>
            <a:pPr marL="514350" indent="-514350" algn="r" rtl="1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a-IR" sz="2800" b="1" dirty="0" smtClean="0"/>
              <a:t>خیال بافی :یک حالت عادی هوشیاری است .</a:t>
            </a:r>
          </a:p>
          <a:p>
            <a:pPr marL="514350" indent="-514350" algn="r" rtl="1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a-IR" sz="2800" b="1" dirty="0" smtClean="0"/>
              <a:t>تفکر عملی :در مسائل ساده روزانه به وقوع میپیوندد .</a:t>
            </a:r>
          </a:p>
          <a:p>
            <a:pPr marL="514350" indent="-514350" algn="r" rtl="1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a-IR" sz="2800" b="1" smtClean="0"/>
              <a:t>تفکر خلاق </a:t>
            </a:r>
            <a:r>
              <a:rPr lang="fa-IR" sz="2800" b="1" dirty="0" smtClean="0"/>
              <a:t>:به حل مشکلات و مسائل سخت و حل نشده می پردازند و راه حل های جدیدی برای آنها کشف می کند .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lnSpc>
                <a:spcPct val="250000"/>
              </a:lnSpc>
              <a:buNone/>
            </a:pPr>
            <a:r>
              <a:rPr lang="fa-IR" sz="3600" b="1" dirty="0" smtClean="0"/>
              <a:t>پس اندیشیدن و تفکر فعالیت ها و رفتارهای ذهنی است که منجربه حل مساله می شود.</a:t>
            </a:r>
            <a:endParaRPr lang="en-US" sz="3600" b="1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/>
          <a:lstStyle/>
          <a:p>
            <a:pPr>
              <a:buNone/>
            </a:pPr>
            <a:r>
              <a:rPr lang="fa-IR" dirty="0" smtClean="0"/>
              <a:t>     </a:t>
            </a:r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               حافظه                                       احساس</a:t>
            </a:r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endParaRPr lang="fa-IR" dirty="0" smtClean="0"/>
          </a:p>
          <a:p>
            <a:pPr algn="r" rtl="1">
              <a:buNone/>
            </a:pPr>
            <a:r>
              <a:rPr lang="fa-IR" dirty="0" smtClean="0"/>
              <a:t>                                       تخیل</a:t>
            </a:r>
          </a:p>
        </p:txBody>
      </p:sp>
      <p:sp>
        <p:nvSpPr>
          <p:cNvPr id="6" name="Isosceles Triangle 5"/>
          <p:cNvSpPr/>
          <p:nvPr/>
        </p:nvSpPr>
        <p:spPr>
          <a:xfrm>
            <a:off x="2514600" y="2590800"/>
            <a:ext cx="4343400" cy="3048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i="1" dirty="0" smtClean="0">
                <a:solidFill>
                  <a:schemeClr val="tx1"/>
                </a:solidFill>
              </a:rPr>
              <a:t>تفکر</a:t>
            </a:r>
            <a:endParaRPr lang="en-US" sz="36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lnSpc>
                <a:spcPct val="200000"/>
              </a:lnSpc>
              <a:buNone/>
            </a:pPr>
            <a:r>
              <a:rPr lang="fa-IR" sz="3600" b="1" i="1" dirty="0" smtClean="0"/>
              <a:t>تفکر وشناخت هیچگاه بدون واسطه و به طور مستقیم حاصل نمی شود بلکه به واسطه تجربیات قبلی بدست می آید .</a:t>
            </a:r>
            <a:endParaRPr lang="en-US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lnSpc>
                <a:spcPct val="200000"/>
              </a:lnSpc>
              <a:buNone/>
            </a:pPr>
            <a:r>
              <a:rPr lang="fa-IR" sz="3600" b="1" i="1" dirty="0" smtClean="0"/>
              <a:t>بعضی از فعالیت های ذهنی مثل تخیل کنترل نشده  برای ضرر دارد، چون ذهن را از دنیای خارج جدا می سازد .</a:t>
            </a:r>
            <a:endParaRPr lang="en-US" sz="3600" b="1" i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lnSpc>
                <a:spcPct val="200000"/>
              </a:lnSpc>
              <a:buNone/>
            </a:pPr>
            <a:r>
              <a:rPr lang="fa-IR" sz="3200" b="1" dirty="0" smtClean="0"/>
              <a:t>تفکر منطقی است که درآن میان احساس ،حافظه و تخیل تعادل وجود داشته باشد، تفکر امری نیست که بشود آنرا به دانش آموزان تحمیل کرد و باید در جهت ایجاد موقعیت مطلوب برای اندیشیدن تلاش کرد .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200000"/>
              </a:lnSpc>
              <a:buNone/>
            </a:pPr>
            <a:r>
              <a:rPr lang="fa-IR" sz="3200" b="1" dirty="0" smtClean="0">
                <a:solidFill>
                  <a:srgbClr val="C00000"/>
                </a:solidFill>
              </a:rPr>
              <a:t>گردآورندگان:</a:t>
            </a:r>
          </a:p>
          <a:p>
            <a:pPr algn="r" rtl="1">
              <a:buNone/>
            </a:pPr>
            <a:r>
              <a:rPr lang="fa-IR" sz="2800" b="1" dirty="0" smtClean="0">
                <a:solidFill>
                  <a:schemeClr val="accent1">
                    <a:lumMod val="75000"/>
                  </a:schemeClr>
                </a:solidFill>
              </a:rPr>
              <a:t>آرزو مکاری مظفری</a:t>
            </a:r>
          </a:p>
          <a:p>
            <a:pPr algn="r" rtl="1">
              <a:buNone/>
            </a:pPr>
            <a:r>
              <a:rPr lang="fa-IR" sz="2800" b="1" dirty="0" smtClean="0">
                <a:solidFill>
                  <a:schemeClr val="accent1">
                    <a:lumMod val="75000"/>
                  </a:schemeClr>
                </a:solidFill>
              </a:rPr>
              <a:t>مریم گشتاسبی</a:t>
            </a:r>
          </a:p>
          <a:p>
            <a:pPr algn="r" rtl="1">
              <a:buNone/>
            </a:pPr>
            <a:r>
              <a:rPr lang="fa-IR" sz="2800" b="1" dirty="0" smtClean="0">
                <a:solidFill>
                  <a:schemeClr val="accent1">
                    <a:lumMod val="75000"/>
                  </a:schemeClr>
                </a:solidFill>
              </a:rPr>
              <a:t>زهرا  پرویزی</a:t>
            </a:r>
          </a:p>
          <a:p>
            <a:pPr algn="r" rtl="1">
              <a:buNone/>
            </a:pPr>
            <a:r>
              <a:rPr lang="fa-IR" sz="2800" b="1" dirty="0" smtClean="0">
                <a:solidFill>
                  <a:schemeClr val="accent1">
                    <a:lumMod val="75000"/>
                  </a:schemeClr>
                </a:solidFill>
              </a:rPr>
              <a:t>مرضیه سلطان پور</a:t>
            </a:r>
          </a:p>
          <a:p>
            <a:pPr algn="r" rtl="1">
              <a:buNone/>
            </a:pPr>
            <a:r>
              <a:rPr lang="fa-IR" sz="2800" b="1" smtClean="0">
                <a:solidFill>
                  <a:schemeClr val="accent1">
                    <a:lumMod val="75000"/>
                  </a:schemeClr>
                </a:solidFill>
              </a:rPr>
              <a:t>تینا کریمی</a:t>
            </a:r>
            <a:endParaRPr lang="en-US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04369_H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935163"/>
            <a:ext cx="8077200" cy="4694237"/>
          </a:xfrm>
        </p:spPr>
      </p:pic>
      <p:sp>
        <p:nvSpPr>
          <p:cNvPr id="5" name="TextBox 4"/>
          <p:cNvSpPr txBox="1"/>
          <p:nvPr/>
        </p:nvSpPr>
        <p:spPr>
          <a:xfrm>
            <a:off x="1447800" y="2743200"/>
            <a:ext cx="3581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4000" b="1" i="1" dirty="0" smtClean="0">
                <a:solidFill>
                  <a:srgbClr val="FF0000"/>
                </a:solidFill>
              </a:rPr>
              <a:t>THANK YOU</a:t>
            </a:r>
            <a:endParaRPr lang="en-US" sz="4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fa-IR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dobe Arabic" pitchFamily="18" charset="-78"/>
                <a:cs typeface="Adobe Arabic" pitchFamily="18" charset="-78"/>
              </a:rPr>
              <a:t>یادگیری از طریق شناخت: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50000"/>
              </a:lnSpc>
              <a:buNone/>
            </a:pPr>
            <a:endParaRPr lang="fa-IR" sz="2400" b="1" i="1" dirty="0" smtClean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  <a:p>
            <a:pPr algn="ctr" rtl="1">
              <a:lnSpc>
                <a:spcPct val="300000"/>
              </a:lnSpc>
              <a:buNone/>
            </a:pPr>
            <a:r>
              <a:rPr lang="fa-IR" sz="2400" b="1" i="1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   یادگیری انسان در نتیجه شناخت روابط بین محرک ها حاصل می شود نه رابطه های بین آنچه در اصطلاح محرک و پاسخ نامیده می شود.</a:t>
            </a:r>
            <a:r>
              <a:rPr lang="en-US" sz="1800" b="1" i="1" dirty="0" smtClean="0">
                <a:latin typeface="Aharoni" pitchFamily="2" charset="-79"/>
                <a:cs typeface="Aharoni" pitchFamily="2" charset="-79"/>
              </a:rPr>
              <a:t> </a:t>
            </a:r>
          </a:p>
          <a:p>
            <a:pPr rtl="1">
              <a:lnSpc>
                <a:spcPct val="200000"/>
              </a:lnSpc>
              <a:buNone/>
            </a:pPr>
            <a:r>
              <a:rPr lang="en-US" sz="1800" b="1" i="1" dirty="0" smtClean="0">
                <a:latin typeface="Aharoni" pitchFamily="2" charset="-79"/>
                <a:cs typeface="Aharoni" pitchFamily="2" charset="-79"/>
              </a:rPr>
              <a:t>TOLMAN</a:t>
            </a:r>
          </a:p>
          <a:p>
            <a:pPr algn="r"/>
            <a:endParaRPr lang="en-US" dirty="0"/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300000"/>
              </a:lnSpc>
            </a:pPr>
            <a:r>
              <a:rPr lang="fa-IR" dirty="0" smtClean="0"/>
              <a:t>مجموع پی در پی از اوزان و فواصل = محرک</a:t>
            </a:r>
          </a:p>
          <a:p>
            <a:pPr>
              <a:lnSpc>
                <a:spcPct val="300000"/>
              </a:lnSpc>
            </a:pPr>
            <a:r>
              <a:rPr lang="fa-IR" dirty="0" smtClean="0"/>
              <a:t>کوشش های برادر بزرگتر = پاسخ</a:t>
            </a:r>
          </a:p>
          <a:p>
            <a:pPr>
              <a:lnSpc>
                <a:spcPct val="300000"/>
              </a:lnSpc>
            </a:pPr>
            <a:r>
              <a:rPr lang="fa-IR" dirty="0" smtClean="0"/>
              <a:t>پاسخ ها را می توان به وسیله تعادل و عدم تعادل تقویت کرد = تقویت کننده ها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lnSpc>
                <a:spcPct val="300000"/>
              </a:lnSpc>
              <a:buNone/>
            </a:pPr>
            <a:r>
              <a:rPr lang="fa-IR" sz="3600" b="1" dirty="0" smtClean="0"/>
              <a:t>محرک + پاسخ + تقویت کننده ها=یافتن تعادل</a:t>
            </a:r>
            <a:endParaRPr lang="en-US" sz="3600" b="1" dirty="0"/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300000"/>
              </a:lnSpc>
              <a:buNone/>
            </a:pPr>
            <a:r>
              <a:rPr lang="fa-IR" sz="3200" b="1" i="1" dirty="0" smtClean="0"/>
              <a:t>کشف روابط موجود بین پدیده ها همان فرآیند فکری مهم در نظریه روان شناسان شناختی است .</a:t>
            </a:r>
            <a:endParaRPr lang="en-US" sz="3200" b="1" i="1" dirty="0" smtClean="0"/>
          </a:p>
        </p:txBody>
      </p:sp>
    </p:spTree>
  </p:cSld>
  <p:clrMapOvr>
    <a:masterClrMapping/>
  </p:clrMapOvr>
  <p:transition spd="med"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lnSpc>
                <a:spcPct val="250000"/>
              </a:lnSpc>
              <a:buClr>
                <a:schemeClr val="tx1">
                  <a:lumMod val="95000"/>
                  <a:lumOff val="5000"/>
                </a:schemeClr>
              </a:buClr>
              <a:buFont typeface="Wingdings" pitchFamily="2" charset="2"/>
              <a:buChar char="v"/>
            </a:pPr>
            <a:r>
              <a:rPr lang="fa-IR" sz="3600" b="1" i="1" dirty="0" smtClean="0"/>
              <a:t>تجدید بنای شناخت وقتی مهم است که از طریق عادت کسب نشده باشد .</a:t>
            </a:r>
            <a:endParaRPr lang="en-US" sz="36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lnSpc>
                <a:spcPct val="250000"/>
              </a:lnSpc>
              <a:buClr>
                <a:schemeClr val="tx1">
                  <a:lumMod val="95000"/>
                  <a:lumOff val="5000"/>
                </a:schemeClr>
              </a:buClr>
              <a:buFont typeface="Wingdings" pitchFamily="2" charset="2"/>
              <a:buChar char="v"/>
            </a:pPr>
            <a:r>
              <a:rPr lang="fa-IR" sz="3200" b="1" i="1" dirty="0" smtClean="0"/>
              <a:t>نظریه های شناختی در یادگیری بسیاری از دروس مثل : فیزیک،ریاضی،مطالعات علوم و... کمک می کند.</a:t>
            </a:r>
            <a:endParaRPr lang="en-US" sz="3200" b="1" i="1" dirty="0" smtClean="0"/>
          </a:p>
          <a:p>
            <a:pPr algn="ctr" rtl="1">
              <a:lnSpc>
                <a:spcPct val="250000"/>
              </a:lnSpc>
              <a:buClr>
                <a:schemeClr val="tx1">
                  <a:lumMod val="95000"/>
                  <a:lumOff val="5000"/>
                </a:schemeClr>
              </a:buClr>
              <a:buNone/>
            </a:pPr>
            <a:endParaRPr lang="en-US" sz="3200" b="1" i="1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i="1" dirty="0" smtClean="0">
                <a:solidFill>
                  <a:schemeClr val="tx1"/>
                </a:solidFill>
              </a:rPr>
              <a:t>فواید یادگیری از طریق شناخت</a:t>
            </a:r>
            <a:endParaRPr lang="en-US" sz="4000" b="1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r" rtl="1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a-I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دوام مطالب در حافظه بیشتر است .</a:t>
            </a:r>
          </a:p>
          <a:p>
            <a:pPr marL="514350" indent="-514350" algn="r" rtl="1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a-I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اعتماد بنفس بالا می رود .</a:t>
            </a:r>
          </a:p>
          <a:p>
            <a:pPr marL="514350" indent="-514350" algn="r" rtl="1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a-I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احساس رضایتمندی ایجاد می شود .</a:t>
            </a:r>
          </a:p>
          <a:p>
            <a:pPr marL="514350" indent="-514350" algn="r" rtl="1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a-I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انسان را به تلاش و فعالیت بیشتر وادار می کند .</a:t>
            </a:r>
          </a:p>
          <a:p>
            <a:pPr marL="514350" indent="-514350" algn="r" rtl="1">
              <a:lnSpc>
                <a:spcPct val="200000"/>
              </a:lnSpc>
              <a:buClr>
                <a:schemeClr val="tx1"/>
              </a:buClr>
              <a:buFont typeface="+mj-lt"/>
              <a:buAutoNum type="arabicPeriod"/>
            </a:pPr>
            <a:r>
              <a:rPr lang="fa-IR" sz="24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موجب درک مستقیم مطلب می شود .</a:t>
            </a:r>
            <a:endParaRPr lang="en-US" sz="2400" b="1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lnSpc>
                <a:spcPct val="300000"/>
              </a:lnSpc>
              <a:buNone/>
            </a:pPr>
            <a:r>
              <a:rPr lang="fa-IR" sz="3200" b="1" dirty="0" smtClean="0"/>
              <a:t>در یادگیری اول باید هدف مشخص شود ،چون همه الگوها و روش ها مفید هستند.</a:t>
            </a:r>
            <a:endParaRPr lang="en-US" sz="3200" b="1" dirty="0" smtClean="0"/>
          </a:p>
          <a:p>
            <a:pPr algn="ctr">
              <a:lnSpc>
                <a:spcPct val="300000"/>
              </a:lnSpc>
              <a:buNone/>
            </a:pPr>
            <a:endParaRPr lang="en-US" sz="3200" b="1" dirty="0"/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279</TotalTime>
  <Words>415</Words>
  <Application>Microsoft Office PowerPoint</Application>
  <PresentationFormat>On-screen Show (4:3)</PresentationFormat>
  <Paragraphs>50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Flow</vt:lpstr>
      <vt:lpstr>به نام خداوند هستی بخش</vt:lpstr>
      <vt:lpstr>یادگیری از طریق شناخت:</vt:lpstr>
      <vt:lpstr>Slide 3</vt:lpstr>
      <vt:lpstr>Slide 4</vt:lpstr>
      <vt:lpstr>Slide 5</vt:lpstr>
      <vt:lpstr>Slide 6</vt:lpstr>
      <vt:lpstr>Slide 7</vt:lpstr>
      <vt:lpstr>فواید یادگیری از طریق شناخت</vt:lpstr>
      <vt:lpstr>Slide 9</vt:lpstr>
      <vt:lpstr>Slide 10</vt:lpstr>
      <vt:lpstr>Slide 11</vt:lpstr>
      <vt:lpstr> انواع تحلیل و تفکر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به نام خداوند هستی بخش</dc:title>
  <dc:creator>paradise</dc:creator>
  <cp:lastModifiedBy>paradise</cp:lastModifiedBy>
  <cp:revision>36</cp:revision>
  <dcterms:created xsi:type="dcterms:W3CDTF">2016-12-08T18:50:47Z</dcterms:created>
  <dcterms:modified xsi:type="dcterms:W3CDTF">2016-12-10T07:46:52Z</dcterms:modified>
</cp:coreProperties>
</file>