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36936-7CBC-43CE-9AF6-AE77EAFB2A5E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04A67-1D49-47CB-9C55-811CE8125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6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FD9B-711D-4CAC-B299-02A7835E9B55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282B-18F3-45FD-9143-88D770C03D78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11-B72F-433D-B528-50C4033219F0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B9F3-73B0-4281-BE58-1DA76374A999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5586-EADB-414B-90AC-71449B74F592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5DA2-1C97-405B-9E37-E6353290B406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E77C-025A-4379-BC64-19BFF1DC0298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AB8DE-2004-4021-9948-541D567C80D3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F5D-7A17-4C9C-A957-83F56274154D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BBA8-B6F2-4484-972A-282456157B8A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A168-A3C0-42E3-9C86-6E447D744ADF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A4E5-BB7F-4967-8822-2535DC154C95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6305-FA10-4407-8F24-5AED9B52428B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479F-C179-42CE-BC9D-DD5739C7EB3E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B4F2-F527-4816-9D11-B03DE753DAF4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BD09-80A0-4327-884D-8D76568A7899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7612B-D300-4E60-85F7-52460E20867F}" type="datetime1">
              <a:rPr lang="en-US" smtClean="0"/>
              <a:t>11/13/2016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تربیت در جمهوری اسلامی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a-IR" dirty="0" smtClean="0"/>
              <a:t>مدرس: آقای محمد احمدیان</a:t>
            </a:r>
            <a:endParaRPr lang="en-US" dirty="0" smtClean="0"/>
          </a:p>
          <a:p>
            <a:pPr algn="r"/>
            <a:r>
              <a:rPr lang="fa-IR" dirty="0" smtClean="0"/>
              <a:t>جلسه : سوم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5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b="1" dirty="0" smtClean="0">
                <a:cs typeface="B Nazanin" panose="00000400000000000000" pitchFamily="2" charset="-78"/>
              </a:rPr>
              <a:t>الگوهای هدف گذاری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برای شکوفایی فطرت و دستیابی به شئون مختلف حیات طیبه، جامعیت، یکپارچگی و توجه متوازن به ساحت های شش گانه تعلیم و تربیت در برنامه های درسی مبنا قرار گرفته است</a:t>
            </a:r>
            <a:r>
              <a:rPr lang="en-US" sz="2800" dirty="0" smtClean="0">
                <a:cs typeface="B Nazanin" panose="00000400000000000000" pitchFamily="2" charset="-78"/>
              </a:rPr>
              <a:t>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در الگوهای هدف گذاری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7334" y="1628816"/>
            <a:ext cx="8915400" cy="479810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>
                <a:latin typeface="B Nazanin"/>
              </a:rPr>
              <a:t>	</a:t>
            </a:r>
            <a:r>
              <a:rPr lang="en-US" sz="2000" dirty="0" smtClean="0">
                <a:latin typeface="B Nazanin"/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latin typeface="B Nazanin"/>
                <a:cs typeface="B Nazanin" panose="00000400000000000000" pitchFamily="2" charset="-78"/>
              </a:rPr>
              <a:t>پنج عنصر تعقل ، ایمان ، علم ، عمل و اخلاق</a:t>
            </a:r>
          </a:p>
          <a:p>
            <a:pPr marL="0" indent="0" algn="r" rtl="1">
              <a:buNone/>
            </a:pPr>
            <a:r>
              <a:rPr lang="fa-IR" sz="2000" dirty="0">
                <a:latin typeface="B Nazanin"/>
                <a:cs typeface="B Nazanin" panose="00000400000000000000" pitchFamily="2" charset="-78"/>
              </a:rPr>
              <a:t>	</a:t>
            </a:r>
            <a:r>
              <a:rPr lang="fa-IR" sz="2000" dirty="0" smtClean="0">
                <a:latin typeface="B Nazanin"/>
                <a:cs typeface="B Nazanin" panose="00000400000000000000" pitchFamily="2" charset="-78"/>
              </a:rPr>
              <a:t>و چهار عنصر ارتباط دانش آموز با خود، خدا، خلق و خلقت</a:t>
            </a:r>
          </a:p>
          <a:p>
            <a:pPr marL="0" indent="0" algn="r" rtl="1">
              <a:buNone/>
            </a:pPr>
            <a:r>
              <a:rPr lang="fa-IR" sz="2000" dirty="0" smtClean="0">
                <a:latin typeface="B Nazanin"/>
                <a:cs typeface="B Nazanin" panose="00000400000000000000" pitchFamily="2" charset="-78"/>
              </a:rPr>
              <a:t>به صورت بهم پیوسته و با محوریت ارتباط با خدا تعیین و تدوین شده است</a:t>
            </a:r>
            <a:endParaRPr lang="en-US" sz="2000" dirty="0" smtClean="0">
              <a:latin typeface="B Nazanin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sz="2000" dirty="0">
              <a:latin typeface="B Nazanin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sz="2000" dirty="0" smtClean="0">
              <a:latin typeface="B Nazanin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sz="2000" dirty="0">
              <a:latin typeface="B Nazanin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sz="2000" dirty="0" smtClean="0">
              <a:latin typeface="B Nazanin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000" dirty="0" smtClean="0">
              <a:latin typeface="B Nazanin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 smtClean="0">
                <a:latin typeface="B Nazanin"/>
                <a:cs typeface="B Nazanin" panose="00000400000000000000" pitchFamily="2" charset="-78"/>
              </a:rPr>
              <a:t>در میان عناصر پنج گانه عنصر تعقل جنبه محوری و سایر عناصر پیرامون آن تعریف و تبیین می شود</a:t>
            </a:r>
          </a:p>
          <a:p>
            <a:pPr marL="0" indent="0" algn="r" rtl="1">
              <a:buNone/>
            </a:pPr>
            <a:endParaRPr lang="en-US" dirty="0">
              <a:latin typeface="B Nazanin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921695" y="2483339"/>
            <a:ext cx="3064828" cy="2823210"/>
            <a:chOff x="5514498" y="3840480"/>
            <a:chExt cx="3064828" cy="2823210"/>
          </a:xfrm>
        </p:grpSpPr>
        <p:grpSp>
          <p:nvGrpSpPr>
            <p:cNvPr id="13" name="Group 12"/>
            <p:cNvGrpSpPr/>
            <p:nvPr/>
          </p:nvGrpSpPr>
          <p:grpSpPr>
            <a:xfrm>
              <a:off x="5514498" y="3840480"/>
              <a:ext cx="3064828" cy="2823210"/>
              <a:chOff x="5514498" y="3840480"/>
              <a:chExt cx="3064828" cy="282321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514498" y="3840480"/>
                <a:ext cx="3064828" cy="282321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905768" y="4228973"/>
                <a:ext cx="2286000" cy="2068830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501288" y="4677250"/>
                <a:ext cx="1091248" cy="112681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a-IR" dirty="0" smtClean="0"/>
                  <a:t>تعقل</a:t>
                </a:r>
                <a:endParaRPr lang="en-US" dirty="0"/>
              </a:p>
            </p:txBody>
          </p:sp>
        </p:grpSp>
        <p:cxnSp>
          <p:nvCxnSpPr>
            <p:cNvPr id="15" name="Straight Connector 14"/>
            <p:cNvCxnSpPr>
              <a:stCxn id="11" idx="6"/>
            </p:cNvCxnSpPr>
            <p:nvPr/>
          </p:nvCxnSpPr>
          <p:spPr>
            <a:xfrm>
              <a:off x="7592536" y="5240655"/>
              <a:ext cx="818125" cy="6705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1514" y="3840480"/>
              <a:ext cx="5398" cy="8367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5618479" y="5263388"/>
              <a:ext cx="882809" cy="4855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 rot="3222885">
              <a:off x="7384510" y="4690103"/>
              <a:ext cx="818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ایمان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774411" y="5828398"/>
              <a:ext cx="818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ایمان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 rot="18876686">
              <a:off x="6151599" y="4492585"/>
              <a:ext cx="818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ایمان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8441644">
              <a:off x="5507756" y="4312946"/>
              <a:ext cx="9829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عمل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91776" y="6255637"/>
              <a:ext cx="9829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اخلاق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 rot="3228492">
              <a:off x="7797538" y="4516533"/>
              <a:ext cx="9829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علم</a:t>
              </a:r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8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هدف کلی برنامه های درسی و تربیتی</a:t>
            </a:r>
            <a:endParaRPr lang="en-US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تربیت یکپارچه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 عقلی ، ایمانی،علمی،عملی و اخلاقی دانش آموزان به گونه ای که بتوانند موقعیت خود را نسبت به خود ،خدا و دیگر انسانها و نظام خلقت به درستی درک و توانایی اصلاح مستمر موقعیت فردی و اجتماعی خویش را کسب نمایند.</a:t>
            </a:r>
          </a:p>
          <a:p>
            <a:pPr marL="0" indent="0" algn="r" rtl="1">
              <a:buNone/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6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b="1" dirty="0" smtClean="0">
                <a:cs typeface="B Nazanin" panose="00000400000000000000" pitchFamily="2" charset="-78"/>
              </a:rPr>
              <a:t>شایستگی های پایه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تعقل:</a:t>
            </a:r>
          </a:p>
          <a:p>
            <a:pPr algn="r" rtl="1"/>
            <a:r>
              <a:rPr lang="fa-IR" sz="2800" dirty="0" smtClean="0">
                <a:latin typeface="Arial Rounded MT Bold" panose="020F0704030504030204" pitchFamily="34" charset="0"/>
                <a:cs typeface="B Nazanin" panose="00000400000000000000" pitchFamily="2" charset="-78"/>
              </a:rPr>
              <a:t>درک وجود خود ، نیازها و توانمندیها ، ظرافت ها و هویت متعالی خویش</a:t>
            </a:r>
          </a:p>
          <a:p>
            <a:pPr algn="r" rtl="1"/>
            <a:r>
              <a:rPr lang="fa-IR" sz="2800" dirty="0" smtClean="0">
                <a:latin typeface="Arial Rounded MT Bold" panose="020F0704030504030204" pitchFamily="34" charset="0"/>
                <a:cs typeface="B Nazanin" panose="00000400000000000000" pitchFamily="2" charset="-78"/>
              </a:rPr>
              <a:t>بصیر نسبت به پیامدهای سبک زندگی خود</a:t>
            </a:r>
          </a:p>
          <a:p>
            <a:pPr algn="r" rtl="1"/>
            <a:r>
              <a:rPr lang="fa-IR" sz="2800" dirty="0" smtClean="0">
                <a:latin typeface="Arial Rounded MT Bold" panose="020F0704030504030204" pitchFamily="34" charset="0"/>
                <a:cs typeface="B Nazanin" panose="00000400000000000000" pitchFamily="2" charset="-78"/>
              </a:rPr>
              <a:t>تدبر در صفات و افعال آیات خداوند</a:t>
            </a:r>
          </a:p>
          <a:p>
            <a:pPr algn="r" rtl="1"/>
            <a:r>
              <a:rPr lang="fa-IR" sz="2800" dirty="0" smtClean="0">
                <a:latin typeface="Arial Rounded MT Bold" panose="020F0704030504030204" pitchFamily="34" charset="0"/>
                <a:cs typeface="B Nazanin" panose="00000400000000000000" pitchFamily="2" charset="-78"/>
              </a:rPr>
              <a:t>تدبر در نظام خلقت و شگفتی های آن</a:t>
            </a:r>
            <a:endParaRPr lang="en-US" sz="2800" dirty="0">
              <a:latin typeface="Arial Rounded MT Bold" panose="020F07040305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22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شایستگی های پایه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93669"/>
            <a:ext cx="8915400" cy="4317553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ایمان:</a:t>
            </a:r>
            <a:endParaRPr lang="fa-IR" sz="2800" b="1" dirty="0">
              <a:cs typeface="B Nazanin" panose="00000400000000000000" pitchFamily="2" charset="-78"/>
            </a:endParaRPr>
          </a:p>
          <a:p>
            <a:pPr algn="r" rtl="1"/>
            <a:r>
              <a:rPr lang="fa-IR" sz="2800" dirty="0">
                <a:cs typeface="B Nazanin" panose="00000400000000000000"/>
              </a:rPr>
              <a:t>ایمان آگاهانه به توحید، نبوت، معاد،امامت،عدل،عالم غیب و حیات جاودانه</a:t>
            </a:r>
          </a:p>
          <a:p>
            <a:pPr algn="r" rtl="1"/>
            <a:r>
              <a:rPr lang="fa-IR" sz="2800" dirty="0">
                <a:cs typeface="B Nazanin" panose="00000400000000000000"/>
              </a:rPr>
              <a:t>باور به ربوبیت و لطف و رحمت خالق</a:t>
            </a:r>
          </a:p>
          <a:p>
            <a:pPr algn="r" rtl="1"/>
            <a:r>
              <a:rPr lang="fa-IR" sz="2800" dirty="0">
                <a:cs typeface="B Nazanin" panose="00000400000000000000"/>
              </a:rPr>
              <a:t>به انبیا الهی، قرآن، پیامبر خاتم، ائمه و ولایت فقیه</a:t>
            </a:r>
          </a:p>
          <a:p>
            <a:pPr algn="r" rtl="1"/>
            <a:r>
              <a:rPr lang="fa-IR" sz="2800" dirty="0">
                <a:cs typeface="B Nazanin" panose="00000400000000000000"/>
              </a:rPr>
              <a:t>به نقش دین مبین اسلام</a:t>
            </a:r>
          </a:p>
          <a:p>
            <a:pPr algn="r" rtl="1"/>
            <a:r>
              <a:rPr lang="fa-IR" sz="2800" dirty="0">
                <a:cs typeface="B Nazanin" panose="00000400000000000000"/>
              </a:rPr>
              <a:t>به اندیشمندی، هدفمندی و قانون مندی خلقت</a:t>
            </a:r>
          </a:p>
          <a:p>
            <a:pPr algn="r" rtl="1"/>
            <a:r>
              <a:rPr lang="fa-IR" sz="2800" dirty="0">
                <a:cs typeface="B Nazanin" panose="00000400000000000000"/>
              </a:rPr>
              <a:t>به هویت الهی انسان،کرامت و توانمندیهای جمعی و فردی انسان</a:t>
            </a:r>
            <a:endParaRPr lang="en-US" sz="2800" dirty="0">
              <a:cs typeface="B Nazanin" panose="0000040000000000000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5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b="1" dirty="0" smtClean="0">
                <a:cs typeface="B Nazanin" panose="00000400000000000000" pitchFamily="2" charset="-78"/>
              </a:rPr>
              <a:t>شایستگی های پایه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41417"/>
            <a:ext cx="8915400" cy="4754880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علم:</a:t>
            </a: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شناخت خود، ظرافت ها و هویت خویش</a:t>
            </a: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شناخت حق تعالی، صفات و افعال و آیات الهی و معارف دینی</a:t>
            </a: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علم نسبت به پدیده ها، روابط، رویدادها و قوانین جهان آفرینش</a:t>
            </a: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نسبت به روابط، نقش ها،حقوق و وظایف خود </a:t>
            </a:r>
            <a:r>
              <a:rPr lang="fa-IR" sz="2400" dirty="0">
                <a:cs typeface="B Nazanin" panose="00000400000000000000" pitchFamily="2" charset="-78"/>
              </a:rPr>
              <a:t>و</a:t>
            </a:r>
            <a:r>
              <a:rPr lang="fa-IR" sz="2400" dirty="0" smtClean="0">
                <a:cs typeface="B Nazanin" panose="00000400000000000000" pitchFamily="2" charset="-78"/>
              </a:rPr>
              <a:t> افراد و اهمیت آنها در زندگی اجتماعی</a:t>
            </a: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نسبت به گذشته و حال جوامع بشری به ویژه فرهنگ و تمدن اسلام و ایران</a:t>
            </a: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آشنایی با ویژگی های نظام مردم سالار دینی </a:t>
            </a:r>
          </a:p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آشنایی با روشهای رمزگشایی پدیده ها (ابراز به زبان زیباشناسی و هنر)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499" y="274774"/>
            <a:ext cx="8911687" cy="878133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شایستگی های پایه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5499" y="1031966"/>
            <a:ext cx="8915400" cy="5186555"/>
          </a:xfrm>
        </p:spPr>
        <p:txBody>
          <a:bodyPr>
            <a:noAutofit/>
          </a:bodyPr>
          <a:lstStyle/>
          <a:p>
            <a:pPr algn="r" rtl="1"/>
            <a:r>
              <a:rPr lang="fa-IR" sz="2000" b="1" dirty="0" smtClean="0">
                <a:cs typeface="B Nazanin" panose="00000400000000000000"/>
              </a:rPr>
              <a:t>عمل: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به آموزه های دینی و انجام آگاهانه واجبات و ترک محرمات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بکار گیری ظرافت های وجود خود برای دستیابی به هویت متعادل و یکپارچه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بکارگیری آداب مهارت ها وسبک زندگی اسلامی و ایرانی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بکارگیری فناوری اطلاعات و ارتباطات در کار و زندگی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بهره گیری از مهارت های پایه برای شکل دهی هویت حرفه ای آینده خود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بهره گیری آگاهانه از یافته های علمی ،هنری، فنی، حرفه ای ، بهداشتی و زیستی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حفظ و تعالی محیط زیست،میراث فرهنگی و سرمایه های طبیعی</a:t>
            </a:r>
          </a:p>
          <a:p>
            <a:pPr algn="r" rtl="1"/>
            <a:r>
              <a:rPr lang="fa-IR" sz="2000" dirty="0" smtClean="0">
                <a:cs typeface="B Nazanin" panose="00000400000000000000"/>
              </a:rPr>
              <a:t>بکارگیری مهارتهای زبان و ادبیات فارسی و عربی و یک زبان خارجی</a:t>
            </a:r>
            <a:endParaRPr lang="en-US" sz="2000" dirty="0">
              <a:cs typeface="B Nazanin" panose="0000040000000000000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29899"/>
            <a:ext cx="8911687" cy="1280890"/>
          </a:xfrm>
        </p:spPr>
        <p:txBody>
          <a:bodyPr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شایستگی های پایه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52908"/>
            <a:ext cx="8915400" cy="5287082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اخلاق: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رعایت تقوای الهی در تمام شئون زندگی فردی و اجتماعی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متعهد به ارزشهای اخلاقی از جمله صدق ،صبر ، احسان، رافت، حسن خلق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،حیا،شجاعت،خویشتن داری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،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قدرشناسی،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رضا،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عدالت،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قناعت،نوع دوستی و تکریم والدین و معلم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ارزش قائل شدن برای کار و معاش حلال و داشتن روحیه تلاش مستمر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ارزشمند دانستن عالم ، علم آموزی و یادگیری مادام العمر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تقدم بخشیدن منافع ملی بر گروهی و منافع گروهی بر فردی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ارزش قائل شدن برای مخلوقات هستی  و محیط زیست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التزام به اصول و ارزشهای اخلاقی در استفاده از علوم و فنون نوین 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3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9078</TotalTime>
  <Words>520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Rounded MT Bold</vt:lpstr>
      <vt:lpstr>B Nazanin</vt:lpstr>
      <vt:lpstr>Calibri</vt:lpstr>
      <vt:lpstr>Century Gothic</vt:lpstr>
      <vt:lpstr>Tahoma</vt:lpstr>
      <vt:lpstr>Wingdings 3</vt:lpstr>
      <vt:lpstr>Wisp</vt:lpstr>
      <vt:lpstr>تربیت در جمهوری اسلامی</vt:lpstr>
      <vt:lpstr>الگوهای هدف گذاری</vt:lpstr>
      <vt:lpstr>در الگوهای هدف گذاری </vt:lpstr>
      <vt:lpstr>هدف کلی برنامه های درسی و تربیتی</vt:lpstr>
      <vt:lpstr>شایستگی های پایه</vt:lpstr>
      <vt:lpstr>شایستگی های پایه</vt:lpstr>
      <vt:lpstr>شایستگی های پایه</vt:lpstr>
      <vt:lpstr>شایستگی های پایه</vt:lpstr>
      <vt:lpstr>شایستگی های پایه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</dc:creator>
  <cp:lastModifiedBy>IT2</cp:lastModifiedBy>
  <cp:revision>40</cp:revision>
  <dcterms:created xsi:type="dcterms:W3CDTF">2016-11-02T06:50:00Z</dcterms:created>
  <dcterms:modified xsi:type="dcterms:W3CDTF">2016-11-13T08:17:26Z</dcterms:modified>
</cp:coreProperties>
</file>